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entation.xml" ContentType="application/vnd.openxmlformats-officedocument.presentationml.presentation.main+xml"/>
  <Override PartName="/ppt/slides/slide14.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heme/theme4.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660" r:id="rId2"/>
    <p:sldMasterId id="2147483685" r:id="rId3"/>
  </p:sldMasterIdLst>
  <p:notesMasterIdLst>
    <p:notesMasterId r:id="rId19"/>
  </p:notesMasterIdLst>
  <p:sldIdLst>
    <p:sldId id="269" r:id="rId4"/>
    <p:sldId id="257" r:id="rId5"/>
    <p:sldId id="258" r:id="rId6"/>
    <p:sldId id="259" r:id="rId7"/>
    <p:sldId id="260" r:id="rId8"/>
    <p:sldId id="261" r:id="rId9"/>
    <p:sldId id="262" r:id="rId10"/>
    <p:sldId id="263" r:id="rId11"/>
    <p:sldId id="264" r:id="rId12"/>
    <p:sldId id="272" r:id="rId13"/>
    <p:sldId id="265" r:id="rId14"/>
    <p:sldId id="266" r:id="rId15"/>
    <p:sldId id="267" r:id="rId16"/>
    <p:sldId id="273" r:id="rId17"/>
    <p:sldId id="271" r:id="rId18"/>
  </p:sldIdLst>
  <p:sldSz cx="7561263" cy="10693400"/>
  <p:notesSz cx="6807200" cy="9939338"/>
  <p:defaultText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0">
          <p15:clr>
            <a:srgbClr val="A4A3A4"/>
          </p15:clr>
        </p15:guide>
        <p15:guide id="2" orient="horz" pos="1145">
          <p15:clr>
            <a:srgbClr val="A4A3A4"/>
          </p15:clr>
        </p15:guide>
        <p15:guide id="3" orient="horz" pos="4457">
          <p15:clr>
            <a:srgbClr val="A4A3A4"/>
          </p15:clr>
        </p15:guide>
        <p15:guide id="4" orient="horz" pos="1009">
          <p15:clr>
            <a:srgbClr val="A4A3A4"/>
          </p15:clr>
        </p15:guide>
        <p15:guide id="5" pos="4364">
          <p15:clr>
            <a:srgbClr val="A4A3A4"/>
          </p15:clr>
        </p15:guide>
        <p15:guide id="6" pos="3912">
          <p15:clr>
            <a:srgbClr val="A4A3A4"/>
          </p15:clr>
        </p15:guide>
        <p15:guide id="7" pos="619">
          <p15:clr>
            <a:srgbClr val="A4A3A4"/>
          </p15:clr>
        </p15:guide>
        <p15:guide id="8" pos="1791">
          <p15:clr>
            <a:srgbClr val="A4A3A4"/>
          </p15:clr>
        </p15:guide>
        <p15:guide id="9" pos="772">
          <p15:clr>
            <a:srgbClr val="A4A3A4"/>
          </p15:clr>
        </p15:guide>
        <p15:guide id="10" pos="1174">
          <p15:clr>
            <a:srgbClr val="A4A3A4"/>
          </p15:clr>
        </p15:guide>
        <p15:guide id="11" pos="2381">
          <p15:clr>
            <a:srgbClr val="A4A3A4"/>
          </p15:clr>
        </p15:guide>
        <p15:guide id="12" pos="8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showGuides="1">
      <p:cViewPr varScale="1">
        <p:scale>
          <a:sx n="70" d="100"/>
          <a:sy n="70" d="100"/>
        </p:scale>
        <p:origin x="3150" y="66"/>
      </p:cViewPr>
      <p:guideLst>
        <p:guide orient="horz" pos="420"/>
        <p:guide orient="horz" pos="1145"/>
        <p:guide orient="horz" pos="4457"/>
        <p:guide orient="horz" pos="1009"/>
        <p:guide pos="4364"/>
        <p:guide pos="3912"/>
        <p:guide pos="619"/>
        <p:guide pos="1791"/>
        <p:guide pos="772"/>
        <p:guide pos="1174"/>
        <p:guide pos="2381"/>
        <p:guide pos="849"/>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customXml" Target="../customXml/item3.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ustomXml" Target="../customXml/item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46A7091-3A6D-47C5-98DB-F599B27AA6E3}" type="datetimeFigureOut">
              <a:rPr kumimoji="1" lang="ja-JP" altLang="en-US" smtClean="0"/>
              <a:t>2025/1/29</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84BF210-5D8F-40BE-9EA8-3E0A54E0FDEA}" type="slidenum">
              <a:rPr kumimoji="1" lang="ja-JP" altLang="en-US" smtClean="0"/>
              <a:t>‹#›</a:t>
            </a:fld>
            <a:endParaRPr kumimoji="1" lang="ja-JP" altLang="en-US"/>
          </a:p>
        </p:txBody>
      </p:sp>
    </p:spTree>
    <p:extLst>
      <p:ext uri="{BB962C8B-B14F-4D97-AF65-F5344CB8AC3E}">
        <p14:creationId xmlns:p14="http://schemas.microsoft.com/office/powerpoint/2010/main" val="25129964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84BF210-5D8F-40BE-9EA8-3E0A54E0FDEA}" type="slidenum">
              <a:rPr kumimoji="1" lang="ja-JP" altLang="en-US" smtClean="0"/>
              <a:t>6</a:t>
            </a:fld>
            <a:endParaRPr kumimoji="1" lang="ja-JP" altLang="en-US"/>
          </a:p>
        </p:txBody>
      </p:sp>
    </p:spTree>
    <p:extLst>
      <p:ext uri="{BB962C8B-B14F-4D97-AF65-F5344CB8AC3E}">
        <p14:creationId xmlns:p14="http://schemas.microsoft.com/office/powerpoint/2010/main" val="3845614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738" y="3322638"/>
            <a:ext cx="6427787" cy="2290762"/>
          </a:xfrm>
          <a:prstGeom prst="rect">
            <a:avLst/>
          </a:prstGeo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3475" y="6059488"/>
            <a:ext cx="5294313" cy="2732087"/>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377825" y="9910763"/>
            <a:ext cx="1765300" cy="569912"/>
          </a:xfrm>
          <a:prstGeom prst="rect">
            <a:avLst/>
          </a:prstGeom>
        </p:spPr>
        <p:txBody>
          <a:bodyPr/>
          <a:lstStyle/>
          <a:p>
            <a:fld id="{D2B1BADF-C6AE-44E0-94B0-3E64DFCE80ED}" type="datetimeFigureOut">
              <a:rPr kumimoji="1" lang="ja-JP" altLang="en-US" smtClean="0"/>
              <a:t>2025/1/29</a:t>
            </a:fld>
            <a:endParaRPr kumimoji="1" lang="ja-JP" altLang="en-US"/>
          </a:p>
        </p:txBody>
      </p:sp>
      <p:sp>
        <p:nvSpPr>
          <p:cNvPr id="5" name="フッター プレースホルダー 4"/>
          <p:cNvSpPr>
            <a:spLocks noGrp="1"/>
          </p:cNvSpPr>
          <p:nvPr>
            <p:ph type="ftr" sz="quarter" idx="11"/>
          </p:nvPr>
        </p:nvSpPr>
        <p:spPr>
          <a:xfrm>
            <a:off x="2582863" y="9910763"/>
            <a:ext cx="2395537" cy="569912"/>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5418138" y="9910763"/>
            <a:ext cx="1765300" cy="569912"/>
          </a:xfrm>
          <a:prstGeom prst="rect">
            <a:avLst/>
          </a:prstGeom>
        </p:spPr>
        <p:txBody>
          <a:bodyPr/>
          <a:lstStyle/>
          <a:p>
            <a:fld id="{E4EC74EB-45C1-4132-B9BF-77C0DB6ABE18}" type="slidenum">
              <a:rPr kumimoji="1" lang="ja-JP" altLang="en-US" smtClean="0"/>
              <a:t>‹#›</a:t>
            </a:fld>
            <a:endParaRPr kumimoji="1" lang="ja-JP" altLang="en-US"/>
          </a:p>
        </p:txBody>
      </p:sp>
    </p:spTree>
    <p:extLst>
      <p:ext uri="{BB962C8B-B14F-4D97-AF65-F5344CB8AC3E}">
        <p14:creationId xmlns:p14="http://schemas.microsoft.com/office/powerpoint/2010/main" val="3012243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5" y="428625"/>
            <a:ext cx="6805613" cy="1781175"/>
          </a:xfrm>
          <a:prstGeom prst="rect">
            <a:avLst/>
          </a:prstGeom>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7825" y="2495550"/>
            <a:ext cx="6805613" cy="7056438"/>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77825" y="9910763"/>
            <a:ext cx="1765300" cy="569912"/>
          </a:xfrm>
          <a:prstGeom prst="rect">
            <a:avLst/>
          </a:prstGeom>
        </p:spPr>
        <p:txBody>
          <a:bodyPr/>
          <a:lstStyle/>
          <a:p>
            <a:fld id="{D2B1BADF-C6AE-44E0-94B0-3E64DFCE80ED}" type="datetimeFigureOut">
              <a:rPr kumimoji="1" lang="ja-JP" altLang="en-US" smtClean="0"/>
              <a:t>2025/1/29</a:t>
            </a:fld>
            <a:endParaRPr kumimoji="1" lang="ja-JP" altLang="en-US"/>
          </a:p>
        </p:txBody>
      </p:sp>
      <p:sp>
        <p:nvSpPr>
          <p:cNvPr id="5" name="フッター プレースホルダー 4"/>
          <p:cNvSpPr>
            <a:spLocks noGrp="1"/>
          </p:cNvSpPr>
          <p:nvPr>
            <p:ph type="ftr" sz="quarter" idx="11"/>
          </p:nvPr>
        </p:nvSpPr>
        <p:spPr>
          <a:xfrm>
            <a:off x="2582863" y="9910763"/>
            <a:ext cx="2395537" cy="569912"/>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5418138" y="9910763"/>
            <a:ext cx="1765300" cy="569912"/>
          </a:xfrm>
          <a:prstGeom prst="rect">
            <a:avLst/>
          </a:prstGeom>
        </p:spPr>
        <p:txBody>
          <a:bodyPr/>
          <a:lstStyle/>
          <a:p>
            <a:fld id="{E4EC74EB-45C1-4132-B9BF-77C0DB6ABE18}" type="slidenum">
              <a:rPr kumimoji="1" lang="ja-JP" altLang="en-US" smtClean="0"/>
              <a:t>‹#›</a:t>
            </a:fld>
            <a:endParaRPr kumimoji="1" lang="ja-JP" altLang="en-US"/>
          </a:p>
        </p:txBody>
      </p:sp>
    </p:spTree>
    <p:extLst>
      <p:ext uri="{BB962C8B-B14F-4D97-AF65-F5344CB8AC3E}">
        <p14:creationId xmlns:p14="http://schemas.microsoft.com/office/powerpoint/2010/main" val="1429880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3225" y="428625"/>
            <a:ext cx="1700213" cy="9123363"/>
          </a:xfrm>
          <a:prstGeom prst="rect">
            <a:avLst/>
          </a:prstGeo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7825" y="428625"/>
            <a:ext cx="4953000" cy="9123363"/>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77825" y="9910763"/>
            <a:ext cx="1765300" cy="569912"/>
          </a:xfrm>
          <a:prstGeom prst="rect">
            <a:avLst/>
          </a:prstGeom>
        </p:spPr>
        <p:txBody>
          <a:bodyPr/>
          <a:lstStyle/>
          <a:p>
            <a:fld id="{D2B1BADF-C6AE-44E0-94B0-3E64DFCE80ED}" type="datetimeFigureOut">
              <a:rPr kumimoji="1" lang="ja-JP" altLang="en-US" smtClean="0"/>
              <a:t>2025/1/29</a:t>
            </a:fld>
            <a:endParaRPr kumimoji="1" lang="ja-JP" altLang="en-US"/>
          </a:p>
        </p:txBody>
      </p:sp>
      <p:sp>
        <p:nvSpPr>
          <p:cNvPr id="5" name="フッター プレースホルダー 4"/>
          <p:cNvSpPr>
            <a:spLocks noGrp="1"/>
          </p:cNvSpPr>
          <p:nvPr>
            <p:ph type="ftr" sz="quarter" idx="11"/>
          </p:nvPr>
        </p:nvSpPr>
        <p:spPr>
          <a:xfrm>
            <a:off x="2582863" y="9910763"/>
            <a:ext cx="2395537" cy="569912"/>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5418138" y="9910763"/>
            <a:ext cx="1765300" cy="569912"/>
          </a:xfrm>
          <a:prstGeom prst="rect">
            <a:avLst/>
          </a:prstGeom>
        </p:spPr>
        <p:txBody>
          <a:bodyPr/>
          <a:lstStyle/>
          <a:p>
            <a:fld id="{E4EC74EB-45C1-4132-B9BF-77C0DB6ABE18}" type="slidenum">
              <a:rPr kumimoji="1" lang="ja-JP" altLang="en-US" smtClean="0"/>
              <a:t>‹#›</a:t>
            </a:fld>
            <a:endParaRPr kumimoji="1" lang="ja-JP" altLang="en-US"/>
          </a:p>
        </p:txBody>
      </p:sp>
    </p:spTree>
    <p:extLst>
      <p:ext uri="{BB962C8B-B14F-4D97-AF65-F5344CB8AC3E}">
        <p14:creationId xmlns:p14="http://schemas.microsoft.com/office/powerpoint/2010/main" val="41415051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124"/>
            <a:ext cx="6427074" cy="2292912"/>
          </a:xfrm>
          <a:prstGeom prst="rect">
            <a:avLst/>
          </a:prstGeom>
        </p:spPr>
        <p:txBody>
          <a:bodyPr lIns="99569" tIns="49785" rIns="99569" bIns="49785"/>
          <a:lstStyle/>
          <a:p>
            <a:r>
              <a:rPr kumimoji="1" lang="ja-JP" altLang="en-US"/>
              <a:t>マスター タイトルの書式設定</a:t>
            </a:r>
          </a:p>
        </p:txBody>
      </p:sp>
      <p:sp>
        <p:nvSpPr>
          <p:cNvPr id="3" name="サブタイトル 2"/>
          <p:cNvSpPr>
            <a:spLocks noGrp="1"/>
          </p:cNvSpPr>
          <p:nvPr>
            <p:ph type="subTitle" idx="1"/>
          </p:nvPr>
        </p:nvSpPr>
        <p:spPr>
          <a:xfrm>
            <a:off x="1134190" y="6059594"/>
            <a:ext cx="5292884" cy="2733330"/>
          </a:xfrm>
          <a:prstGeom prst="rect">
            <a:avLst/>
          </a:prstGeom>
        </p:spPr>
        <p:txBody>
          <a:bodyPr lIns="99569" tIns="49785" rIns="99569" bIns="49785"/>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378063" y="9911959"/>
            <a:ext cx="1764295" cy="568944"/>
          </a:xfrm>
          <a:prstGeom prst="rect">
            <a:avLst/>
          </a:prstGeom>
        </p:spPr>
        <p:txBody>
          <a:bodyPr lIns="99569" tIns="49785" rIns="99569" bIns="49785"/>
          <a:lstStyle/>
          <a:p>
            <a:fld id="{FD624BB0-7A5D-4F0A-9F5B-E1EAA5F768C2}" type="datetimeFigureOut">
              <a:rPr kumimoji="1" lang="ja-JP" altLang="en-US" smtClean="0"/>
              <a:t>2025/1/29</a:t>
            </a:fld>
            <a:endParaRPr kumimoji="1" lang="ja-JP" altLang="en-US"/>
          </a:p>
        </p:txBody>
      </p:sp>
      <p:sp>
        <p:nvSpPr>
          <p:cNvPr id="5" name="フッター プレースホルダー 4"/>
          <p:cNvSpPr>
            <a:spLocks noGrp="1"/>
          </p:cNvSpPr>
          <p:nvPr>
            <p:ph type="ftr" sz="quarter" idx="11"/>
          </p:nvPr>
        </p:nvSpPr>
        <p:spPr>
          <a:xfrm>
            <a:off x="2583432" y="9911959"/>
            <a:ext cx="2394400" cy="568944"/>
          </a:xfrm>
          <a:prstGeom prst="rect">
            <a:avLst/>
          </a:prstGeom>
        </p:spPr>
        <p:txBody>
          <a:bodyPr lIns="99569" tIns="49785" rIns="99569" bIns="49785"/>
          <a:lstStyle/>
          <a:p>
            <a:endParaRPr kumimoji="1" lang="ja-JP" altLang="en-US"/>
          </a:p>
        </p:txBody>
      </p:sp>
      <p:sp>
        <p:nvSpPr>
          <p:cNvPr id="6" name="スライド番号プレースホルダー 5"/>
          <p:cNvSpPr>
            <a:spLocks noGrp="1"/>
          </p:cNvSpPr>
          <p:nvPr>
            <p:ph type="sldNum" sz="quarter" idx="12"/>
          </p:nvPr>
        </p:nvSpPr>
        <p:spPr>
          <a:xfrm>
            <a:off x="5418905" y="9911959"/>
            <a:ext cx="1764295" cy="568944"/>
          </a:xfrm>
          <a:prstGeom prst="rect">
            <a:avLst/>
          </a:prstGeom>
        </p:spPr>
        <p:txBody>
          <a:bodyPr lIns="99569" tIns="49785" rIns="99569" bIns="49785"/>
          <a:lstStyle/>
          <a:p>
            <a:fld id="{DA3E0F2F-3A19-4448-97D2-2BD8B1C11586}" type="slidenum">
              <a:rPr kumimoji="1" lang="ja-JP" altLang="en-US" smtClean="0"/>
              <a:t>‹#›</a:t>
            </a:fld>
            <a:endParaRPr kumimoji="1" lang="ja-JP" altLang="en-US"/>
          </a:p>
        </p:txBody>
      </p:sp>
    </p:spTree>
    <p:extLst>
      <p:ext uri="{BB962C8B-B14F-4D97-AF65-F5344CB8AC3E}">
        <p14:creationId xmlns:p14="http://schemas.microsoft.com/office/powerpoint/2010/main" val="25221889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422"/>
            <a:ext cx="6805137" cy="1782233"/>
          </a:xfrm>
          <a:prstGeom prst="rect">
            <a:avLst/>
          </a:prstGeom>
        </p:spPr>
        <p:txBody>
          <a:bodyPr lIns="99569" tIns="49785" rIns="99569" bIns="49785"/>
          <a:lstStyle/>
          <a:p>
            <a:r>
              <a:rPr kumimoji="1" lang="ja-JP" altLang="en-US"/>
              <a:t>マスター タイトルの書式設定</a:t>
            </a:r>
          </a:p>
        </p:txBody>
      </p:sp>
      <p:sp>
        <p:nvSpPr>
          <p:cNvPr id="3" name="コンテンツ プレースホルダー 2"/>
          <p:cNvSpPr>
            <a:spLocks noGrp="1"/>
          </p:cNvSpPr>
          <p:nvPr>
            <p:ph idx="1"/>
          </p:nvPr>
        </p:nvSpPr>
        <p:spPr>
          <a:xfrm>
            <a:off x="378063" y="2495127"/>
            <a:ext cx="6805137" cy="7056959"/>
          </a:xfrm>
          <a:prstGeom prst="rect">
            <a:avLst/>
          </a:prstGeom>
        </p:spPr>
        <p:txBody>
          <a:bodyPr lIns="99569" tIns="49785" rIns="99569" bIns="49785"/>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78063" y="9911959"/>
            <a:ext cx="1764295" cy="568944"/>
          </a:xfrm>
          <a:prstGeom prst="rect">
            <a:avLst/>
          </a:prstGeom>
        </p:spPr>
        <p:txBody>
          <a:bodyPr lIns="99569" tIns="49785" rIns="99569" bIns="49785"/>
          <a:lstStyle/>
          <a:p>
            <a:fld id="{FD624BB0-7A5D-4F0A-9F5B-E1EAA5F768C2}" type="datetimeFigureOut">
              <a:rPr kumimoji="1" lang="ja-JP" altLang="en-US" smtClean="0"/>
              <a:t>2025/1/29</a:t>
            </a:fld>
            <a:endParaRPr kumimoji="1" lang="ja-JP" altLang="en-US"/>
          </a:p>
        </p:txBody>
      </p:sp>
      <p:sp>
        <p:nvSpPr>
          <p:cNvPr id="5" name="フッター プレースホルダー 4"/>
          <p:cNvSpPr>
            <a:spLocks noGrp="1"/>
          </p:cNvSpPr>
          <p:nvPr>
            <p:ph type="ftr" sz="quarter" idx="11"/>
          </p:nvPr>
        </p:nvSpPr>
        <p:spPr>
          <a:xfrm>
            <a:off x="2583432" y="9911959"/>
            <a:ext cx="2394400" cy="568944"/>
          </a:xfrm>
          <a:prstGeom prst="rect">
            <a:avLst/>
          </a:prstGeom>
        </p:spPr>
        <p:txBody>
          <a:bodyPr lIns="99569" tIns="49785" rIns="99569" bIns="49785"/>
          <a:lstStyle/>
          <a:p>
            <a:endParaRPr kumimoji="1" lang="ja-JP" altLang="en-US"/>
          </a:p>
        </p:txBody>
      </p:sp>
      <p:sp>
        <p:nvSpPr>
          <p:cNvPr id="6" name="スライド番号プレースホルダー 5"/>
          <p:cNvSpPr>
            <a:spLocks noGrp="1"/>
          </p:cNvSpPr>
          <p:nvPr>
            <p:ph type="sldNum" sz="quarter" idx="12"/>
          </p:nvPr>
        </p:nvSpPr>
        <p:spPr>
          <a:xfrm>
            <a:off x="5418905" y="9911959"/>
            <a:ext cx="1764295" cy="568944"/>
          </a:xfrm>
          <a:prstGeom prst="rect">
            <a:avLst/>
          </a:prstGeom>
        </p:spPr>
        <p:txBody>
          <a:bodyPr lIns="99569" tIns="49785" rIns="99569" bIns="49785"/>
          <a:lstStyle/>
          <a:p>
            <a:fld id="{DA3E0F2F-3A19-4448-97D2-2BD8B1C11586}" type="slidenum">
              <a:rPr kumimoji="1" lang="ja-JP" altLang="en-US" smtClean="0"/>
              <a:t>‹#›</a:t>
            </a:fld>
            <a:endParaRPr kumimoji="1" lang="ja-JP" altLang="en-US"/>
          </a:p>
        </p:txBody>
      </p:sp>
    </p:spTree>
    <p:extLst>
      <p:ext uri="{BB962C8B-B14F-4D97-AF65-F5344CB8AC3E}">
        <p14:creationId xmlns:p14="http://schemas.microsoft.com/office/powerpoint/2010/main" val="39219712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850" y="6871881"/>
            <a:ext cx="6427074" cy="2123257"/>
          </a:xfrm>
          <a:prstGeom prst="rect">
            <a:avLst/>
          </a:prstGeom>
        </p:spPr>
        <p:txBody>
          <a:bodyPr lIns="99569" tIns="49785" rIns="99569" bIns="49785" anchor="t"/>
          <a:lstStyle>
            <a:lvl1pPr algn="l">
              <a:defRPr sz="44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6850" y="4532700"/>
            <a:ext cx="6427074" cy="2339181"/>
          </a:xfrm>
          <a:prstGeom prst="rect">
            <a:avLst/>
          </a:prstGeom>
        </p:spPr>
        <p:txBody>
          <a:bodyPr lIns="99569" tIns="49785" rIns="99569" bIns="49785"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a:xfrm>
            <a:off x="378063" y="9911959"/>
            <a:ext cx="1764295" cy="568944"/>
          </a:xfrm>
          <a:prstGeom prst="rect">
            <a:avLst/>
          </a:prstGeom>
        </p:spPr>
        <p:txBody>
          <a:bodyPr lIns="99569" tIns="49785" rIns="99569" bIns="49785"/>
          <a:lstStyle/>
          <a:p>
            <a:fld id="{FD624BB0-7A5D-4F0A-9F5B-E1EAA5F768C2}" type="datetimeFigureOut">
              <a:rPr kumimoji="1" lang="ja-JP" altLang="en-US" smtClean="0"/>
              <a:t>2025/1/29</a:t>
            </a:fld>
            <a:endParaRPr kumimoji="1" lang="ja-JP" altLang="en-US"/>
          </a:p>
        </p:txBody>
      </p:sp>
      <p:sp>
        <p:nvSpPr>
          <p:cNvPr id="5" name="フッター プレースホルダー 4"/>
          <p:cNvSpPr>
            <a:spLocks noGrp="1"/>
          </p:cNvSpPr>
          <p:nvPr>
            <p:ph type="ftr" sz="quarter" idx="11"/>
          </p:nvPr>
        </p:nvSpPr>
        <p:spPr>
          <a:xfrm>
            <a:off x="2583432" y="9911959"/>
            <a:ext cx="2394400" cy="568944"/>
          </a:xfrm>
          <a:prstGeom prst="rect">
            <a:avLst/>
          </a:prstGeom>
        </p:spPr>
        <p:txBody>
          <a:bodyPr lIns="99569" tIns="49785" rIns="99569" bIns="49785"/>
          <a:lstStyle/>
          <a:p>
            <a:endParaRPr kumimoji="1" lang="ja-JP" altLang="en-US"/>
          </a:p>
        </p:txBody>
      </p:sp>
      <p:sp>
        <p:nvSpPr>
          <p:cNvPr id="6" name="スライド番号プレースホルダー 5"/>
          <p:cNvSpPr>
            <a:spLocks noGrp="1"/>
          </p:cNvSpPr>
          <p:nvPr>
            <p:ph type="sldNum" sz="quarter" idx="12"/>
          </p:nvPr>
        </p:nvSpPr>
        <p:spPr>
          <a:xfrm>
            <a:off x="5418905" y="9911959"/>
            <a:ext cx="1764295" cy="568944"/>
          </a:xfrm>
          <a:prstGeom prst="rect">
            <a:avLst/>
          </a:prstGeom>
        </p:spPr>
        <p:txBody>
          <a:bodyPr lIns="99569" tIns="49785" rIns="99569" bIns="49785"/>
          <a:lstStyle/>
          <a:p>
            <a:fld id="{DA3E0F2F-3A19-4448-97D2-2BD8B1C11586}" type="slidenum">
              <a:rPr kumimoji="1" lang="ja-JP" altLang="en-US" smtClean="0"/>
              <a:t>‹#›</a:t>
            </a:fld>
            <a:endParaRPr kumimoji="1" lang="ja-JP" altLang="en-US"/>
          </a:p>
        </p:txBody>
      </p:sp>
    </p:spTree>
    <p:extLst>
      <p:ext uri="{BB962C8B-B14F-4D97-AF65-F5344CB8AC3E}">
        <p14:creationId xmlns:p14="http://schemas.microsoft.com/office/powerpoint/2010/main" val="4269227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422"/>
            <a:ext cx="6805137" cy="1782233"/>
          </a:xfrm>
          <a:prstGeom prst="rect">
            <a:avLst/>
          </a:prstGeom>
        </p:spPr>
        <p:txBody>
          <a:bodyPr lIns="99569" tIns="49785" rIns="99569" bIns="49785"/>
          <a:lstStyle/>
          <a:p>
            <a:r>
              <a:rPr kumimoji="1" lang="ja-JP" altLang="en-US"/>
              <a:t>マスター タイトルの書式設定</a:t>
            </a:r>
          </a:p>
        </p:txBody>
      </p:sp>
      <p:sp>
        <p:nvSpPr>
          <p:cNvPr id="3" name="コンテンツ プレースホルダー 2"/>
          <p:cNvSpPr>
            <a:spLocks noGrp="1"/>
          </p:cNvSpPr>
          <p:nvPr>
            <p:ph sz="half" idx="1"/>
          </p:nvPr>
        </p:nvSpPr>
        <p:spPr>
          <a:xfrm>
            <a:off x="378063" y="2495127"/>
            <a:ext cx="3318554" cy="7056959"/>
          </a:xfrm>
          <a:prstGeom prst="rect">
            <a:avLst/>
          </a:prstGeom>
        </p:spPr>
        <p:txBody>
          <a:bodyPr lIns="99569" tIns="49785" rIns="99569" bIns="49785"/>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64646" y="2495127"/>
            <a:ext cx="3318554" cy="7056959"/>
          </a:xfrm>
          <a:prstGeom prst="rect">
            <a:avLst/>
          </a:prstGeom>
        </p:spPr>
        <p:txBody>
          <a:bodyPr lIns="99569" tIns="49785" rIns="99569" bIns="49785"/>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378063" y="9911959"/>
            <a:ext cx="1764295" cy="568944"/>
          </a:xfrm>
          <a:prstGeom prst="rect">
            <a:avLst/>
          </a:prstGeom>
        </p:spPr>
        <p:txBody>
          <a:bodyPr lIns="99569" tIns="49785" rIns="99569" bIns="49785"/>
          <a:lstStyle/>
          <a:p>
            <a:fld id="{FD624BB0-7A5D-4F0A-9F5B-E1EAA5F768C2}" type="datetimeFigureOut">
              <a:rPr kumimoji="1" lang="ja-JP" altLang="en-US" smtClean="0"/>
              <a:t>2025/1/29</a:t>
            </a:fld>
            <a:endParaRPr kumimoji="1" lang="ja-JP" altLang="en-US"/>
          </a:p>
        </p:txBody>
      </p:sp>
      <p:sp>
        <p:nvSpPr>
          <p:cNvPr id="6" name="フッター プレースホルダー 5"/>
          <p:cNvSpPr>
            <a:spLocks noGrp="1"/>
          </p:cNvSpPr>
          <p:nvPr>
            <p:ph type="ftr" sz="quarter" idx="11"/>
          </p:nvPr>
        </p:nvSpPr>
        <p:spPr>
          <a:xfrm>
            <a:off x="2583432" y="9911959"/>
            <a:ext cx="2394400" cy="568944"/>
          </a:xfrm>
          <a:prstGeom prst="rect">
            <a:avLst/>
          </a:prstGeom>
        </p:spPr>
        <p:txBody>
          <a:bodyPr lIns="99569" tIns="49785" rIns="99569" bIns="49785"/>
          <a:lstStyle/>
          <a:p>
            <a:endParaRPr kumimoji="1" lang="ja-JP" altLang="en-US"/>
          </a:p>
        </p:txBody>
      </p:sp>
      <p:sp>
        <p:nvSpPr>
          <p:cNvPr id="7" name="スライド番号プレースホルダー 6"/>
          <p:cNvSpPr>
            <a:spLocks noGrp="1"/>
          </p:cNvSpPr>
          <p:nvPr>
            <p:ph type="sldNum" sz="quarter" idx="12"/>
          </p:nvPr>
        </p:nvSpPr>
        <p:spPr>
          <a:xfrm>
            <a:off x="5418905" y="9911959"/>
            <a:ext cx="1764295" cy="568944"/>
          </a:xfrm>
          <a:prstGeom prst="rect">
            <a:avLst/>
          </a:prstGeom>
        </p:spPr>
        <p:txBody>
          <a:bodyPr lIns="99569" tIns="49785" rIns="99569" bIns="49785"/>
          <a:lstStyle/>
          <a:p>
            <a:fld id="{DA3E0F2F-3A19-4448-97D2-2BD8B1C11586}" type="slidenum">
              <a:rPr kumimoji="1" lang="ja-JP" altLang="en-US" smtClean="0"/>
              <a:t>‹#›</a:t>
            </a:fld>
            <a:endParaRPr kumimoji="1" lang="ja-JP" altLang="en-US"/>
          </a:p>
        </p:txBody>
      </p:sp>
    </p:spTree>
    <p:extLst>
      <p:ext uri="{BB962C8B-B14F-4D97-AF65-F5344CB8AC3E}">
        <p14:creationId xmlns:p14="http://schemas.microsoft.com/office/powerpoint/2010/main" val="23035275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422"/>
            <a:ext cx="6805137" cy="1782233"/>
          </a:xfrm>
          <a:prstGeom prst="rect">
            <a:avLst/>
          </a:prstGeom>
        </p:spPr>
        <p:txBody>
          <a:bodyPr lIns="99569" tIns="49785" rIns="99569" bIns="49785"/>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394020"/>
            <a:ext cx="3341309" cy="997365"/>
          </a:xfrm>
          <a:prstGeom prst="rect">
            <a:avLst/>
          </a:prstGeom>
        </p:spPr>
        <p:txBody>
          <a:bodyPr lIns="99569" tIns="49785" rIns="99569" bIns="49785"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3" y="3391385"/>
            <a:ext cx="3341309" cy="6160700"/>
          </a:xfrm>
          <a:prstGeom prst="rect">
            <a:avLst/>
          </a:prstGeom>
        </p:spPr>
        <p:txBody>
          <a:bodyPr lIns="99569" tIns="49785" rIns="99569" bIns="49785"/>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893" y="2394020"/>
            <a:ext cx="3341308" cy="997365"/>
          </a:xfrm>
          <a:prstGeom prst="rect">
            <a:avLst/>
          </a:prstGeom>
        </p:spPr>
        <p:txBody>
          <a:bodyPr lIns="99569" tIns="49785" rIns="99569" bIns="49785"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893" y="3391385"/>
            <a:ext cx="3341308" cy="6160700"/>
          </a:xfrm>
          <a:prstGeom prst="rect">
            <a:avLst/>
          </a:prstGeom>
        </p:spPr>
        <p:txBody>
          <a:bodyPr lIns="99569" tIns="49785" rIns="99569" bIns="49785"/>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378063" y="9911959"/>
            <a:ext cx="1764295" cy="568944"/>
          </a:xfrm>
          <a:prstGeom prst="rect">
            <a:avLst/>
          </a:prstGeom>
        </p:spPr>
        <p:txBody>
          <a:bodyPr lIns="99569" tIns="49785" rIns="99569" bIns="49785"/>
          <a:lstStyle/>
          <a:p>
            <a:fld id="{FD624BB0-7A5D-4F0A-9F5B-E1EAA5F768C2}" type="datetimeFigureOut">
              <a:rPr kumimoji="1" lang="ja-JP" altLang="en-US" smtClean="0"/>
              <a:t>2025/1/29</a:t>
            </a:fld>
            <a:endParaRPr kumimoji="1" lang="ja-JP" altLang="en-US"/>
          </a:p>
        </p:txBody>
      </p:sp>
      <p:sp>
        <p:nvSpPr>
          <p:cNvPr id="8" name="フッター プレースホルダー 7"/>
          <p:cNvSpPr>
            <a:spLocks noGrp="1"/>
          </p:cNvSpPr>
          <p:nvPr>
            <p:ph type="ftr" sz="quarter" idx="11"/>
          </p:nvPr>
        </p:nvSpPr>
        <p:spPr>
          <a:xfrm>
            <a:off x="2583432" y="9911959"/>
            <a:ext cx="2394400" cy="568944"/>
          </a:xfrm>
          <a:prstGeom prst="rect">
            <a:avLst/>
          </a:prstGeom>
        </p:spPr>
        <p:txBody>
          <a:bodyPr lIns="99569" tIns="49785" rIns="99569" bIns="49785"/>
          <a:lstStyle/>
          <a:p>
            <a:endParaRPr kumimoji="1" lang="ja-JP" altLang="en-US"/>
          </a:p>
        </p:txBody>
      </p:sp>
      <p:sp>
        <p:nvSpPr>
          <p:cNvPr id="9" name="スライド番号プレースホルダー 8"/>
          <p:cNvSpPr>
            <a:spLocks noGrp="1"/>
          </p:cNvSpPr>
          <p:nvPr>
            <p:ph type="sldNum" sz="quarter" idx="12"/>
          </p:nvPr>
        </p:nvSpPr>
        <p:spPr>
          <a:xfrm>
            <a:off x="5418905" y="9911959"/>
            <a:ext cx="1764295" cy="568944"/>
          </a:xfrm>
          <a:prstGeom prst="rect">
            <a:avLst/>
          </a:prstGeom>
        </p:spPr>
        <p:txBody>
          <a:bodyPr lIns="99569" tIns="49785" rIns="99569" bIns="49785"/>
          <a:lstStyle/>
          <a:p>
            <a:fld id="{DA3E0F2F-3A19-4448-97D2-2BD8B1C11586}" type="slidenum">
              <a:rPr kumimoji="1" lang="ja-JP" altLang="en-US" smtClean="0"/>
              <a:t>‹#›</a:t>
            </a:fld>
            <a:endParaRPr kumimoji="1" lang="ja-JP" altLang="en-US"/>
          </a:p>
        </p:txBody>
      </p:sp>
    </p:spTree>
    <p:extLst>
      <p:ext uri="{BB962C8B-B14F-4D97-AF65-F5344CB8AC3E}">
        <p14:creationId xmlns:p14="http://schemas.microsoft.com/office/powerpoint/2010/main" val="27735877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422"/>
            <a:ext cx="6805137" cy="1782233"/>
          </a:xfrm>
          <a:prstGeom prst="rect">
            <a:avLst/>
          </a:prstGeom>
        </p:spPr>
        <p:txBody>
          <a:bodyPr lIns="99569" tIns="49785" rIns="99569" bIns="49785"/>
          <a:lstStyle/>
          <a:p>
            <a:r>
              <a:rPr kumimoji="1" lang="ja-JP" altLang="en-US"/>
              <a:t>マスター タイトルの書式設定</a:t>
            </a:r>
          </a:p>
        </p:txBody>
      </p:sp>
      <p:sp>
        <p:nvSpPr>
          <p:cNvPr id="3" name="日付プレースホルダー 2"/>
          <p:cNvSpPr>
            <a:spLocks noGrp="1"/>
          </p:cNvSpPr>
          <p:nvPr>
            <p:ph type="dt" sz="half" idx="10"/>
          </p:nvPr>
        </p:nvSpPr>
        <p:spPr>
          <a:xfrm>
            <a:off x="378063" y="9911959"/>
            <a:ext cx="1764295" cy="568944"/>
          </a:xfrm>
          <a:prstGeom prst="rect">
            <a:avLst/>
          </a:prstGeom>
        </p:spPr>
        <p:txBody>
          <a:bodyPr lIns="99569" tIns="49785" rIns="99569" bIns="49785"/>
          <a:lstStyle/>
          <a:p>
            <a:fld id="{FD624BB0-7A5D-4F0A-9F5B-E1EAA5F768C2}" type="datetimeFigureOut">
              <a:rPr kumimoji="1" lang="ja-JP" altLang="en-US" smtClean="0"/>
              <a:t>2025/1/29</a:t>
            </a:fld>
            <a:endParaRPr kumimoji="1" lang="ja-JP" altLang="en-US"/>
          </a:p>
        </p:txBody>
      </p:sp>
      <p:sp>
        <p:nvSpPr>
          <p:cNvPr id="4" name="フッター プレースホルダー 3"/>
          <p:cNvSpPr>
            <a:spLocks noGrp="1"/>
          </p:cNvSpPr>
          <p:nvPr>
            <p:ph type="ftr" sz="quarter" idx="11"/>
          </p:nvPr>
        </p:nvSpPr>
        <p:spPr>
          <a:xfrm>
            <a:off x="2583432" y="9911959"/>
            <a:ext cx="2394400" cy="568944"/>
          </a:xfrm>
          <a:prstGeom prst="rect">
            <a:avLst/>
          </a:prstGeom>
        </p:spPr>
        <p:txBody>
          <a:bodyPr lIns="99569" tIns="49785" rIns="99569" bIns="49785"/>
          <a:lstStyle/>
          <a:p>
            <a:endParaRPr kumimoji="1" lang="ja-JP" altLang="en-US"/>
          </a:p>
        </p:txBody>
      </p:sp>
      <p:sp>
        <p:nvSpPr>
          <p:cNvPr id="5" name="スライド番号プレースホルダー 4"/>
          <p:cNvSpPr>
            <a:spLocks noGrp="1"/>
          </p:cNvSpPr>
          <p:nvPr>
            <p:ph type="sldNum" sz="quarter" idx="12"/>
          </p:nvPr>
        </p:nvSpPr>
        <p:spPr>
          <a:xfrm>
            <a:off x="5418905" y="9911959"/>
            <a:ext cx="1764295" cy="568944"/>
          </a:xfrm>
          <a:prstGeom prst="rect">
            <a:avLst/>
          </a:prstGeom>
        </p:spPr>
        <p:txBody>
          <a:bodyPr lIns="99569" tIns="49785" rIns="99569" bIns="49785"/>
          <a:lstStyle/>
          <a:p>
            <a:fld id="{DA3E0F2F-3A19-4448-97D2-2BD8B1C11586}" type="slidenum">
              <a:rPr kumimoji="1" lang="ja-JP" altLang="en-US" smtClean="0"/>
              <a:t>‹#›</a:t>
            </a:fld>
            <a:endParaRPr kumimoji="1" lang="ja-JP" altLang="en-US"/>
          </a:p>
        </p:txBody>
      </p:sp>
    </p:spTree>
    <p:extLst>
      <p:ext uri="{BB962C8B-B14F-4D97-AF65-F5344CB8AC3E}">
        <p14:creationId xmlns:p14="http://schemas.microsoft.com/office/powerpoint/2010/main" val="29323182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378063" y="9911959"/>
            <a:ext cx="1764295" cy="568944"/>
          </a:xfrm>
          <a:prstGeom prst="rect">
            <a:avLst/>
          </a:prstGeom>
        </p:spPr>
        <p:txBody>
          <a:bodyPr lIns="99569" tIns="49785" rIns="99569" bIns="49785"/>
          <a:lstStyle/>
          <a:p>
            <a:fld id="{FD624BB0-7A5D-4F0A-9F5B-E1EAA5F768C2}" type="datetimeFigureOut">
              <a:rPr kumimoji="1" lang="ja-JP" altLang="en-US" smtClean="0"/>
              <a:t>2025/1/29</a:t>
            </a:fld>
            <a:endParaRPr kumimoji="1" lang="ja-JP" altLang="en-US"/>
          </a:p>
        </p:txBody>
      </p:sp>
      <p:sp>
        <p:nvSpPr>
          <p:cNvPr id="3" name="フッター プレースホルダー 2"/>
          <p:cNvSpPr>
            <a:spLocks noGrp="1"/>
          </p:cNvSpPr>
          <p:nvPr>
            <p:ph type="ftr" sz="quarter" idx="11"/>
          </p:nvPr>
        </p:nvSpPr>
        <p:spPr>
          <a:xfrm>
            <a:off x="2583432" y="9911959"/>
            <a:ext cx="2394400" cy="568944"/>
          </a:xfrm>
          <a:prstGeom prst="rect">
            <a:avLst/>
          </a:prstGeom>
        </p:spPr>
        <p:txBody>
          <a:bodyPr lIns="99569" tIns="49785" rIns="99569" bIns="49785"/>
          <a:lstStyle/>
          <a:p>
            <a:endParaRPr kumimoji="1" lang="ja-JP" altLang="en-US"/>
          </a:p>
        </p:txBody>
      </p:sp>
      <p:sp>
        <p:nvSpPr>
          <p:cNvPr id="4" name="スライド番号プレースホルダー 3"/>
          <p:cNvSpPr>
            <a:spLocks noGrp="1"/>
          </p:cNvSpPr>
          <p:nvPr>
            <p:ph type="sldNum" sz="quarter" idx="12"/>
          </p:nvPr>
        </p:nvSpPr>
        <p:spPr>
          <a:xfrm>
            <a:off x="5418905" y="9911959"/>
            <a:ext cx="1764295" cy="568944"/>
          </a:xfrm>
          <a:prstGeom prst="rect">
            <a:avLst/>
          </a:prstGeom>
        </p:spPr>
        <p:txBody>
          <a:bodyPr lIns="99569" tIns="49785" rIns="99569" bIns="49785"/>
          <a:lstStyle/>
          <a:p>
            <a:fld id="{DA3E0F2F-3A19-4448-97D2-2BD8B1C11586}" type="slidenum">
              <a:rPr kumimoji="1" lang="ja-JP" altLang="en-US" smtClean="0"/>
              <a:t>‹#›</a:t>
            </a:fld>
            <a:endParaRPr kumimoji="1" lang="ja-JP" altLang="en-US"/>
          </a:p>
        </p:txBody>
      </p:sp>
    </p:spTree>
    <p:extLst>
      <p:ext uri="{BB962C8B-B14F-4D97-AF65-F5344CB8AC3E}">
        <p14:creationId xmlns:p14="http://schemas.microsoft.com/office/powerpoint/2010/main" val="32074120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4994"/>
            <a:ext cx="2487166" cy="1813080"/>
          </a:xfrm>
          <a:prstGeom prst="rect">
            <a:avLst/>
          </a:prstGeom>
        </p:spPr>
        <p:txBody>
          <a:bodyPr lIns="99569" tIns="49785" rIns="99569" bIns="49785"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4995"/>
            <a:ext cx="4226956" cy="9127091"/>
          </a:xfrm>
          <a:prstGeom prst="rect">
            <a:avLst/>
          </a:prstGeom>
        </p:spPr>
        <p:txBody>
          <a:bodyPr lIns="99569" tIns="49785" rIns="99569" bIns="49785"/>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3" y="2238074"/>
            <a:ext cx="2487166" cy="7314011"/>
          </a:xfrm>
          <a:prstGeom prst="rect">
            <a:avLst/>
          </a:prstGeom>
        </p:spPr>
        <p:txBody>
          <a:bodyPr lIns="99569" tIns="49785" rIns="99569" bIns="49785"/>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378063" y="9911959"/>
            <a:ext cx="1764295" cy="568944"/>
          </a:xfrm>
          <a:prstGeom prst="rect">
            <a:avLst/>
          </a:prstGeom>
        </p:spPr>
        <p:txBody>
          <a:bodyPr lIns="99569" tIns="49785" rIns="99569" bIns="49785"/>
          <a:lstStyle/>
          <a:p>
            <a:fld id="{FD624BB0-7A5D-4F0A-9F5B-E1EAA5F768C2}" type="datetimeFigureOut">
              <a:rPr kumimoji="1" lang="ja-JP" altLang="en-US" smtClean="0"/>
              <a:t>2025/1/29</a:t>
            </a:fld>
            <a:endParaRPr kumimoji="1" lang="ja-JP" altLang="en-US"/>
          </a:p>
        </p:txBody>
      </p:sp>
      <p:sp>
        <p:nvSpPr>
          <p:cNvPr id="6" name="フッター プレースホルダー 5"/>
          <p:cNvSpPr>
            <a:spLocks noGrp="1"/>
          </p:cNvSpPr>
          <p:nvPr>
            <p:ph type="ftr" sz="quarter" idx="11"/>
          </p:nvPr>
        </p:nvSpPr>
        <p:spPr>
          <a:xfrm>
            <a:off x="2583432" y="9911959"/>
            <a:ext cx="2394400" cy="568944"/>
          </a:xfrm>
          <a:prstGeom prst="rect">
            <a:avLst/>
          </a:prstGeom>
        </p:spPr>
        <p:txBody>
          <a:bodyPr lIns="99569" tIns="49785" rIns="99569" bIns="49785"/>
          <a:lstStyle/>
          <a:p>
            <a:endParaRPr kumimoji="1" lang="ja-JP" altLang="en-US"/>
          </a:p>
        </p:txBody>
      </p:sp>
      <p:sp>
        <p:nvSpPr>
          <p:cNvPr id="7" name="スライド番号プレースホルダー 6"/>
          <p:cNvSpPr>
            <a:spLocks noGrp="1"/>
          </p:cNvSpPr>
          <p:nvPr>
            <p:ph type="sldNum" sz="quarter" idx="12"/>
          </p:nvPr>
        </p:nvSpPr>
        <p:spPr>
          <a:xfrm>
            <a:off x="5418905" y="9911959"/>
            <a:ext cx="1764295" cy="568944"/>
          </a:xfrm>
          <a:prstGeom prst="rect">
            <a:avLst/>
          </a:prstGeom>
        </p:spPr>
        <p:txBody>
          <a:bodyPr lIns="99569" tIns="49785" rIns="99569" bIns="49785"/>
          <a:lstStyle/>
          <a:p>
            <a:fld id="{DA3E0F2F-3A19-4448-97D2-2BD8B1C11586}" type="slidenum">
              <a:rPr kumimoji="1" lang="ja-JP" altLang="en-US" smtClean="0"/>
              <a:t>‹#›</a:t>
            </a:fld>
            <a:endParaRPr kumimoji="1" lang="ja-JP" altLang="en-US"/>
          </a:p>
        </p:txBody>
      </p:sp>
    </p:spTree>
    <p:extLst>
      <p:ext uri="{BB962C8B-B14F-4D97-AF65-F5344CB8AC3E}">
        <p14:creationId xmlns:p14="http://schemas.microsoft.com/office/powerpoint/2010/main" val="1897379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5" y="428625"/>
            <a:ext cx="6805613" cy="1781175"/>
          </a:xfrm>
          <a:prstGeom prst="rect">
            <a:avLst/>
          </a:prstGeom>
        </p:spPr>
        <p:txBody>
          <a:bodyPr/>
          <a:lstStyle/>
          <a:p>
            <a:r>
              <a:rPr kumimoji="1" lang="ja-JP" altLang="en-US"/>
              <a:t>マスター タイトルの書式設定</a:t>
            </a:r>
          </a:p>
        </p:txBody>
      </p:sp>
      <p:sp>
        <p:nvSpPr>
          <p:cNvPr id="3" name="コンテンツ プレースホルダー 2"/>
          <p:cNvSpPr>
            <a:spLocks noGrp="1"/>
          </p:cNvSpPr>
          <p:nvPr>
            <p:ph idx="1"/>
          </p:nvPr>
        </p:nvSpPr>
        <p:spPr>
          <a:xfrm>
            <a:off x="377825" y="2495550"/>
            <a:ext cx="6805613" cy="705643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77825" y="9910763"/>
            <a:ext cx="1765300" cy="569912"/>
          </a:xfrm>
          <a:prstGeom prst="rect">
            <a:avLst/>
          </a:prstGeom>
        </p:spPr>
        <p:txBody>
          <a:bodyPr/>
          <a:lstStyle/>
          <a:p>
            <a:fld id="{D2B1BADF-C6AE-44E0-94B0-3E64DFCE80ED}" type="datetimeFigureOut">
              <a:rPr kumimoji="1" lang="ja-JP" altLang="en-US" smtClean="0"/>
              <a:t>2025/1/29</a:t>
            </a:fld>
            <a:endParaRPr kumimoji="1" lang="ja-JP" altLang="en-US"/>
          </a:p>
        </p:txBody>
      </p:sp>
      <p:sp>
        <p:nvSpPr>
          <p:cNvPr id="5" name="フッター プレースホルダー 4"/>
          <p:cNvSpPr>
            <a:spLocks noGrp="1"/>
          </p:cNvSpPr>
          <p:nvPr>
            <p:ph type="ftr" sz="quarter" idx="11"/>
          </p:nvPr>
        </p:nvSpPr>
        <p:spPr>
          <a:xfrm>
            <a:off x="2582863" y="9910763"/>
            <a:ext cx="2395537" cy="569912"/>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5418138" y="9910763"/>
            <a:ext cx="1765300" cy="569912"/>
          </a:xfrm>
          <a:prstGeom prst="rect">
            <a:avLst/>
          </a:prstGeom>
        </p:spPr>
        <p:txBody>
          <a:bodyPr/>
          <a:lstStyle/>
          <a:p>
            <a:fld id="{E4EC74EB-45C1-4132-B9BF-77C0DB6ABE18}" type="slidenum">
              <a:rPr kumimoji="1" lang="ja-JP" altLang="en-US" smtClean="0"/>
              <a:t>‹#›</a:t>
            </a:fld>
            <a:endParaRPr kumimoji="1" lang="ja-JP" altLang="en-US"/>
          </a:p>
        </p:txBody>
      </p:sp>
    </p:spTree>
    <p:extLst>
      <p:ext uri="{BB962C8B-B14F-4D97-AF65-F5344CB8AC3E}">
        <p14:creationId xmlns:p14="http://schemas.microsoft.com/office/powerpoint/2010/main" val="35654232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498" y="7485380"/>
            <a:ext cx="4536758" cy="884262"/>
          </a:xfrm>
          <a:prstGeom prst="rect">
            <a:avLst/>
          </a:prstGeom>
        </p:spPr>
        <p:txBody>
          <a:bodyPr lIns="99569" tIns="49785" rIns="99569" bIns="49785"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498" y="956237"/>
            <a:ext cx="4536758" cy="6416040"/>
          </a:xfrm>
          <a:prstGeom prst="rect">
            <a:avLst/>
          </a:prstGeom>
        </p:spPr>
        <p:txBody>
          <a:bodyPr lIns="99569" tIns="49785" rIns="99569" bIns="49785"/>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kumimoji="1" lang="ja-JP" altLang="en-US"/>
          </a:p>
        </p:txBody>
      </p:sp>
      <p:sp>
        <p:nvSpPr>
          <p:cNvPr id="4" name="テキスト プレースホルダー 3"/>
          <p:cNvSpPr>
            <a:spLocks noGrp="1"/>
          </p:cNvSpPr>
          <p:nvPr>
            <p:ph type="body" sz="half" idx="2"/>
          </p:nvPr>
        </p:nvSpPr>
        <p:spPr>
          <a:xfrm>
            <a:off x="1482498" y="8369642"/>
            <a:ext cx="4536758" cy="1254418"/>
          </a:xfrm>
          <a:prstGeom prst="rect">
            <a:avLst/>
          </a:prstGeom>
        </p:spPr>
        <p:txBody>
          <a:bodyPr lIns="99569" tIns="49785" rIns="99569" bIns="49785"/>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378063" y="9911959"/>
            <a:ext cx="1764295" cy="568944"/>
          </a:xfrm>
          <a:prstGeom prst="rect">
            <a:avLst/>
          </a:prstGeom>
        </p:spPr>
        <p:txBody>
          <a:bodyPr lIns="99569" tIns="49785" rIns="99569" bIns="49785"/>
          <a:lstStyle/>
          <a:p>
            <a:fld id="{FD624BB0-7A5D-4F0A-9F5B-E1EAA5F768C2}" type="datetimeFigureOut">
              <a:rPr kumimoji="1" lang="ja-JP" altLang="en-US" smtClean="0"/>
              <a:t>2025/1/29</a:t>
            </a:fld>
            <a:endParaRPr kumimoji="1" lang="ja-JP" altLang="en-US"/>
          </a:p>
        </p:txBody>
      </p:sp>
      <p:sp>
        <p:nvSpPr>
          <p:cNvPr id="6" name="フッター プレースホルダー 5"/>
          <p:cNvSpPr>
            <a:spLocks noGrp="1"/>
          </p:cNvSpPr>
          <p:nvPr>
            <p:ph type="ftr" sz="quarter" idx="11"/>
          </p:nvPr>
        </p:nvSpPr>
        <p:spPr>
          <a:xfrm>
            <a:off x="2583432" y="9911959"/>
            <a:ext cx="2394400" cy="568944"/>
          </a:xfrm>
          <a:prstGeom prst="rect">
            <a:avLst/>
          </a:prstGeom>
        </p:spPr>
        <p:txBody>
          <a:bodyPr lIns="99569" tIns="49785" rIns="99569" bIns="49785"/>
          <a:lstStyle/>
          <a:p>
            <a:endParaRPr kumimoji="1" lang="ja-JP" altLang="en-US"/>
          </a:p>
        </p:txBody>
      </p:sp>
      <p:sp>
        <p:nvSpPr>
          <p:cNvPr id="7" name="スライド番号プレースホルダー 6"/>
          <p:cNvSpPr>
            <a:spLocks noGrp="1"/>
          </p:cNvSpPr>
          <p:nvPr>
            <p:ph type="sldNum" sz="quarter" idx="12"/>
          </p:nvPr>
        </p:nvSpPr>
        <p:spPr>
          <a:xfrm>
            <a:off x="5418905" y="9911959"/>
            <a:ext cx="1764295" cy="568944"/>
          </a:xfrm>
          <a:prstGeom prst="rect">
            <a:avLst/>
          </a:prstGeom>
        </p:spPr>
        <p:txBody>
          <a:bodyPr lIns="99569" tIns="49785" rIns="99569" bIns="49785"/>
          <a:lstStyle/>
          <a:p>
            <a:fld id="{DA3E0F2F-3A19-4448-97D2-2BD8B1C11586}" type="slidenum">
              <a:rPr kumimoji="1" lang="ja-JP" altLang="en-US" smtClean="0"/>
              <a:t>‹#›</a:t>
            </a:fld>
            <a:endParaRPr kumimoji="1" lang="ja-JP" altLang="en-US"/>
          </a:p>
        </p:txBody>
      </p:sp>
    </p:spTree>
    <p:extLst>
      <p:ext uri="{BB962C8B-B14F-4D97-AF65-F5344CB8AC3E}">
        <p14:creationId xmlns:p14="http://schemas.microsoft.com/office/powerpoint/2010/main" val="8389447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422"/>
            <a:ext cx="6805137" cy="1782233"/>
          </a:xfrm>
          <a:prstGeom prst="rect">
            <a:avLst/>
          </a:prstGeom>
        </p:spPr>
        <p:txBody>
          <a:bodyPr lIns="99569" tIns="49785" rIns="99569" bIns="49785"/>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8063" y="2495127"/>
            <a:ext cx="6805137" cy="7056959"/>
          </a:xfrm>
          <a:prstGeom prst="rect">
            <a:avLst/>
          </a:prstGeom>
        </p:spPr>
        <p:txBody>
          <a:bodyPr vert="eaVert" lIns="99569" tIns="49785" rIns="99569" bIns="49785"/>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78063" y="9911959"/>
            <a:ext cx="1764295" cy="568944"/>
          </a:xfrm>
          <a:prstGeom prst="rect">
            <a:avLst/>
          </a:prstGeom>
        </p:spPr>
        <p:txBody>
          <a:bodyPr lIns="99569" tIns="49785" rIns="99569" bIns="49785"/>
          <a:lstStyle/>
          <a:p>
            <a:fld id="{FD624BB0-7A5D-4F0A-9F5B-E1EAA5F768C2}" type="datetimeFigureOut">
              <a:rPr kumimoji="1" lang="ja-JP" altLang="en-US" smtClean="0"/>
              <a:t>2025/1/29</a:t>
            </a:fld>
            <a:endParaRPr kumimoji="1" lang="ja-JP" altLang="en-US"/>
          </a:p>
        </p:txBody>
      </p:sp>
      <p:sp>
        <p:nvSpPr>
          <p:cNvPr id="5" name="フッター プレースホルダー 4"/>
          <p:cNvSpPr>
            <a:spLocks noGrp="1"/>
          </p:cNvSpPr>
          <p:nvPr>
            <p:ph type="ftr" sz="quarter" idx="11"/>
          </p:nvPr>
        </p:nvSpPr>
        <p:spPr>
          <a:xfrm>
            <a:off x="2583432" y="9911959"/>
            <a:ext cx="2394400" cy="568944"/>
          </a:xfrm>
          <a:prstGeom prst="rect">
            <a:avLst/>
          </a:prstGeom>
        </p:spPr>
        <p:txBody>
          <a:bodyPr lIns="99569" tIns="49785" rIns="99569" bIns="49785"/>
          <a:lstStyle/>
          <a:p>
            <a:endParaRPr kumimoji="1" lang="ja-JP" altLang="en-US"/>
          </a:p>
        </p:txBody>
      </p:sp>
      <p:sp>
        <p:nvSpPr>
          <p:cNvPr id="6" name="スライド番号プレースホルダー 5"/>
          <p:cNvSpPr>
            <a:spLocks noGrp="1"/>
          </p:cNvSpPr>
          <p:nvPr>
            <p:ph type="sldNum" sz="quarter" idx="12"/>
          </p:nvPr>
        </p:nvSpPr>
        <p:spPr>
          <a:xfrm>
            <a:off x="5418905" y="9911959"/>
            <a:ext cx="1764295" cy="568944"/>
          </a:xfrm>
          <a:prstGeom prst="rect">
            <a:avLst/>
          </a:prstGeom>
        </p:spPr>
        <p:txBody>
          <a:bodyPr lIns="99569" tIns="49785" rIns="99569" bIns="49785"/>
          <a:lstStyle/>
          <a:p>
            <a:fld id="{DA3E0F2F-3A19-4448-97D2-2BD8B1C11586}" type="slidenum">
              <a:rPr kumimoji="1" lang="ja-JP" altLang="en-US" smtClean="0"/>
              <a:t>‹#›</a:t>
            </a:fld>
            <a:endParaRPr kumimoji="1" lang="ja-JP" altLang="en-US"/>
          </a:p>
        </p:txBody>
      </p:sp>
    </p:spTree>
    <p:extLst>
      <p:ext uri="{BB962C8B-B14F-4D97-AF65-F5344CB8AC3E}">
        <p14:creationId xmlns:p14="http://schemas.microsoft.com/office/powerpoint/2010/main" val="30183260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6" y="428421"/>
            <a:ext cx="1701284" cy="9123664"/>
          </a:xfrm>
          <a:prstGeom prst="rect">
            <a:avLst/>
          </a:prstGeom>
        </p:spPr>
        <p:txBody>
          <a:bodyPr vert="eaVert" lIns="99569" tIns="49785" rIns="99569" bIns="49785"/>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8063" y="428421"/>
            <a:ext cx="4935824" cy="9123664"/>
          </a:xfrm>
          <a:prstGeom prst="rect">
            <a:avLst/>
          </a:prstGeom>
        </p:spPr>
        <p:txBody>
          <a:bodyPr vert="eaVert" lIns="99569" tIns="49785" rIns="99569" bIns="49785"/>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78063" y="9911959"/>
            <a:ext cx="1764295" cy="568944"/>
          </a:xfrm>
          <a:prstGeom prst="rect">
            <a:avLst/>
          </a:prstGeom>
        </p:spPr>
        <p:txBody>
          <a:bodyPr lIns="99569" tIns="49785" rIns="99569" bIns="49785"/>
          <a:lstStyle/>
          <a:p>
            <a:fld id="{FD624BB0-7A5D-4F0A-9F5B-E1EAA5F768C2}" type="datetimeFigureOut">
              <a:rPr kumimoji="1" lang="ja-JP" altLang="en-US" smtClean="0"/>
              <a:t>2025/1/29</a:t>
            </a:fld>
            <a:endParaRPr kumimoji="1" lang="ja-JP" altLang="en-US"/>
          </a:p>
        </p:txBody>
      </p:sp>
      <p:sp>
        <p:nvSpPr>
          <p:cNvPr id="5" name="フッター プレースホルダー 4"/>
          <p:cNvSpPr>
            <a:spLocks noGrp="1"/>
          </p:cNvSpPr>
          <p:nvPr>
            <p:ph type="ftr" sz="quarter" idx="11"/>
          </p:nvPr>
        </p:nvSpPr>
        <p:spPr>
          <a:xfrm>
            <a:off x="2583432" y="9911959"/>
            <a:ext cx="2394400" cy="568944"/>
          </a:xfrm>
          <a:prstGeom prst="rect">
            <a:avLst/>
          </a:prstGeom>
        </p:spPr>
        <p:txBody>
          <a:bodyPr lIns="99569" tIns="49785" rIns="99569" bIns="49785"/>
          <a:lstStyle/>
          <a:p>
            <a:endParaRPr kumimoji="1" lang="ja-JP" altLang="en-US"/>
          </a:p>
        </p:txBody>
      </p:sp>
      <p:sp>
        <p:nvSpPr>
          <p:cNvPr id="6" name="スライド番号プレースホルダー 5"/>
          <p:cNvSpPr>
            <a:spLocks noGrp="1"/>
          </p:cNvSpPr>
          <p:nvPr>
            <p:ph type="sldNum" sz="quarter" idx="12"/>
          </p:nvPr>
        </p:nvSpPr>
        <p:spPr>
          <a:xfrm>
            <a:off x="5418905" y="9911959"/>
            <a:ext cx="1764295" cy="568944"/>
          </a:xfrm>
          <a:prstGeom prst="rect">
            <a:avLst/>
          </a:prstGeom>
        </p:spPr>
        <p:txBody>
          <a:bodyPr lIns="99569" tIns="49785" rIns="99569" bIns="49785"/>
          <a:lstStyle/>
          <a:p>
            <a:fld id="{DA3E0F2F-3A19-4448-97D2-2BD8B1C11586}" type="slidenum">
              <a:rPr kumimoji="1" lang="ja-JP" altLang="en-US" smtClean="0"/>
              <a:t>‹#›</a:t>
            </a:fld>
            <a:endParaRPr kumimoji="1" lang="ja-JP" altLang="en-US"/>
          </a:p>
        </p:txBody>
      </p:sp>
    </p:spTree>
    <p:extLst>
      <p:ext uri="{BB962C8B-B14F-4D97-AF65-F5344CB8AC3E}">
        <p14:creationId xmlns:p14="http://schemas.microsoft.com/office/powerpoint/2010/main" val="38978185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13616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5" y="428625"/>
            <a:ext cx="6805613" cy="1781175"/>
          </a:xfrm>
          <a:prstGeom prst="rect">
            <a:avLst/>
          </a:prstGeom>
        </p:spPr>
        <p:txBody>
          <a:bodyPr/>
          <a:lstStyle/>
          <a:p>
            <a:r>
              <a:rPr kumimoji="1" lang="ja-JP" altLang="en-US"/>
              <a:t>マスター タイトルの書式設定</a:t>
            </a:r>
          </a:p>
        </p:txBody>
      </p:sp>
    </p:spTree>
    <p:extLst>
      <p:ext uri="{BB962C8B-B14F-4D97-AF65-F5344CB8AC3E}">
        <p14:creationId xmlns:p14="http://schemas.microsoft.com/office/powerpoint/2010/main" val="22224539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008169" y="6059593"/>
            <a:ext cx="5670947" cy="1544602"/>
          </a:xfrm>
        </p:spPr>
        <p:txBody>
          <a:bodyPr anchor="t" anchorCtr="0"/>
          <a:lstStyle>
            <a:lvl1pPr algn="r">
              <a:defRPr sz="3200">
                <a:solidFill>
                  <a:schemeClr val="tx1"/>
                </a:solidFill>
              </a:defRPr>
            </a:lvl1pPr>
          </a:lstStyle>
          <a:p>
            <a:r>
              <a:rPr kumimoji="0" lang="ja-JP" altLang="en-US"/>
              <a:t>マスター タイトルの書式設定</a:t>
            </a:r>
            <a:endParaRPr kumimoji="0" lang="en-US"/>
          </a:p>
        </p:txBody>
      </p:sp>
      <p:sp>
        <p:nvSpPr>
          <p:cNvPr id="9" name="サブタイトル 8"/>
          <p:cNvSpPr>
            <a:spLocks noGrp="1"/>
          </p:cNvSpPr>
          <p:nvPr>
            <p:ph type="subTitle" idx="1"/>
          </p:nvPr>
        </p:nvSpPr>
        <p:spPr>
          <a:xfrm>
            <a:off x="1008169" y="7990346"/>
            <a:ext cx="5670947" cy="831709"/>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a:t>マスター サブタイトルの書式設定</a:t>
            </a:r>
            <a:endParaRPr kumimoji="0" lang="en-US"/>
          </a:p>
        </p:txBody>
      </p:sp>
      <p:sp>
        <p:nvSpPr>
          <p:cNvPr id="28" name="日付プレースホルダー 27"/>
          <p:cNvSpPr>
            <a:spLocks noGrp="1"/>
          </p:cNvSpPr>
          <p:nvPr>
            <p:ph type="dt" sz="half" idx="10"/>
          </p:nvPr>
        </p:nvSpPr>
        <p:spPr>
          <a:xfrm>
            <a:off x="5292884" y="9909217"/>
            <a:ext cx="1890316" cy="570315"/>
          </a:xfrm>
        </p:spPr>
        <p:txBody>
          <a:bodyPr/>
          <a:lstStyle>
            <a:lvl1pPr>
              <a:defRPr sz="1400"/>
            </a:lvl1pPr>
          </a:lstStyle>
          <a:p>
            <a:fld id="{FD624BB0-7A5D-4F0A-9F5B-E1EAA5F768C2}" type="datetimeFigureOut">
              <a:rPr kumimoji="1" lang="ja-JP" altLang="en-US" smtClean="0"/>
              <a:t>2025/1/29</a:t>
            </a:fld>
            <a:endParaRPr kumimoji="1" lang="ja-JP" altLang="en-US"/>
          </a:p>
        </p:txBody>
      </p:sp>
      <p:sp>
        <p:nvSpPr>
          <p:cNvPr id="17" name="フッター プレースホルダー 16"/>
          <p:cNvSpPr>
            <a:spLocks noGrp="1"/>
          </p:cNvSpPr>
          <p:nvPr>
            <p:ph type="ftr" sz="quarter" idx="11"/>
          </p:nvPr>
        </p:nvSpPr>
        <p:spPr>
          <a:xfrm>
            <a:off x="2396920" y="9909217"/>
            <a:ext cx="2873280" cy="570315"/>
          </a:xfrm>
        </p:spPr>
        <p:txBody>
          <a:bodyPr/>
          <a:lstStyle/>
          <a:p>
            <a:endParaRPr kumimoji="1" lang="ja-JP" altLang="en-US"/>
          </a:p>
        </p:txBody>
      </p:sp>
      <p:sp>
        <p:nvSpPr>
          <p:cNvPr id="29" name="スライド番号プレースホルダー 28"/>
          <p:cNvSpPr>
            <a:spLocks noGrp="1"/>
          </p:cNvSpPr>
          <p:nvPr>
            <p:ph type="sldNum" sz="quarter" idx="12"/>
          </p:nvPr>
        </p:nvSpPr>
        <p:spPr>
          <a:xfrm>
            <a:off x="1005648" y="9909217"/>
            <a:ext cx="1008168" cy="570315"/>
          </a:xfrm>
        </p:spPr>
        <p:txBody>
          <a:bodyPr/>
          <a:lstStyle/>
          <a:p>
            <a:fld id="{DA3E0F2F-3A19-4448-97D2-2BD8B1C11586}" type="slidenum">
              <a:rPr kumimoji="1" lang="ja-JP" altLang="en-US" smtClean="0"/>
              <a:t>‹#›</a:t>
            </a:fld>
            <a:endParaRPr kumimoji="1" lang="ja-JP" altLang="en-US"/>
          </a:p>
        </p:txBody>
      </p:sp>
      <p:sp>
        <p:nvSpPr>
          <p:cNvPr id="21" name="正方形/長方形 20"/>
          <p:cNvSpPr/>
          <p:nvPr/>
        </p:nvSpPr>
        <p:spPr>
          <a:xfrm>
            <a:off x="748250" y="5688295"/>
            <a:ext cx="6049010" cy="1996101"/>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756127" y="7871531"/>
            <a:ext cx="6049010" cy="106934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748250" y="5688295"/>
            <a:ext cx="189032" cy="1996101"/>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756126" y="7871531"/>
            <a:ext cx="189032" cy="106934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4" name="日付プレースホルダー 3"/>
          <p:cNvSpPr>
            <a:spLocks noGrp="1"/>
          </p:cNvSpPr>
          <p:nvPr>
            <p:ph type="dt" sz="half" idx="10"/>
          </p:nvPr>
        </p:nvSpPr>
        <p:spPr/>
        <p:txBody>
          <a:bodyPr/>
          <a:lstStyle/>
          <a:p>
            <a:fld id="{FD624BB0-7A5D-4F0A-9F5B-E1EAA5F768C2}" type="datetimeFigureOut">
              <a:rPr kumimoji="1" lang="ja-JP" altLang="en-US" smtClean="0"/>
              <a:t>2025/1/29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3E0F2F-3A19-4448-97D2-2BD8B1C11586}" type="slidenum">
              <a:rPr kumimoji="1" lang="ja-JP" altLang="en-US" smtClean="0"/>
              <a:t>‹#›</a:t>
            </a:fld>
            <a:endParaRPr kumimoji="1" lang="ja-JP" altLang="en-US"/>
          </a:p>
        </p:txBody>
      </p:sp>
      <p:sp>
        <p:nvSpPr>
          <p:cNvPr id="8" name="コンテンツ プレースホルダー 7"/>
          <p:cNvSpPr>
            <a:spLocks noGrp="1"/>
          </p:cNvSpPr>
          <p:nvPr>
            <p:ph sz="quarter" idx="1"/>
          </p:nvPr>
        </p:nvSpPr>
        <p:spPr>
          <a:xfrm>
            <a:off x="378063" y="1901049"/>
            <a:ext cx="6805137" cy="7699248"/>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008169" y="4633807"/>
            <a:ext cx="5670947" cy="1663418"/>
          </a:xfrm>
        </p:spPr>
        <p:txBody>
          <a:bodyPr anchor="t" anchorCtr="0"/>
          <a:lstStyle>
            <a:lvl1pPr algn="r">
              <a:buNone/>
              <a:defRPr sz="3200" b="0" cap="none" baseline="0"/>
            </a:lvl1pPr>
          </a:lstStyle>
          <a:p>
            <a:r>
              <a:rPr kumimoji="0" lang="ja-JP" altLang="en-US"/>
              <a:t>マスター タイトルの書式設定</a:t>
            </a:r>
            <a:endParaRPr kumimoji="0" lang="en-US"/>
          </a:p>
        </p:txBody>
      </p:sp>
      <p:sp>
        <p:nvSpPr>
          <p:cNvPr id="3" name="テキスト プレースホルダー 2"/>
          <p:cNvSpPr>
            <a:spLocks noGrp="1"/>
          </p:cNvSpPr>
          <p:nvPr>
            <p:ph type="body" idx="1"/>
          </p:nvPr>
        </p:nvSpPr>
        <p:spPr>
          <a:xfrm>
            <a:off x="1071179" y="6653671"/>
            <a:ext cx="5607937" cy="1782233"/>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a:t>マスター テキストの書式設定</a:t>
            </a:r>
          </a:p>
        </p:txBody>
      </p:sp>
      <p:sp>
        <p:nvSpPr>
          <p:cNvPr id="4" name="日付プレースホルダー 3"/>
          <p:cNvSpPr>
            <a:spLocks noGrp="1"/>
          </p:cNvSpPr>
          <p:nvPr>
            <p:ph type="dt" sz="half" idx="10"/>
          </p:nvPr>
        </p:nvSpPr>
        <p:spPr>
          <a:xfrm>
            <a:off x="5292884" y="9909217"/>
            <a:ext cx="1890316" cy="570315"/>
          </a:xfrm>
        </p:spPr>
        <p:txBody>
          <a:bodyPr/>
          <a:lstStyle/>
          <a:p>
            <a:fld id="{FD624BB0-7A5D-4F0A-9F5B-E1EAA5F768C2}" type="datetimeFigureOut">
              <a:rPr kumimoji="1" lang="ja-JP" altLang="en-US" smtClean="0"/>
              <a:t>2025/1/29</a:t>
            </a:fld>
            <a:endParaRPr kumimoji="1" lang="ja-JP" altLang="en-US"/>
          </a:p>
        </p:txBody>
      </p:sp>
      <p:sp>
        <p:nvSpPr>
          <p:cNvPr id="5" name="フッター プレースホルダー 4"/>
          <p:cNvSpPr>
            <a:spLocks noGrp="1"/>
          </p:cNvSpPr>
          <p:nvPr>
            <p:ph type="ftr" sz="quarter" idx="11"/>
          </p:nvPr>
        </p:nvSpPr>
        <p:spPr>
          <a:xfrm>
            <a:off x="2396920" y="9909217"/>
            <a:ext cx="2873280" cy="570315"/>
          </a:xfrm>
        </p:spPr>
        <p:txBody>
          <a:bodyPr/>
          <a:lstStyle/>
          <a:p>
            <a:endParaRPr kumimoji="1" lang="ja-JP" altLang="en-US"/>
          </a:p>
        </p:txBody>
      </p:sp>
      <p:sp>
        <p:nvSpPr>
          <p:cNvPr id="6" name="スライド番号プレースホルダー 5"/>
          <p:cNvSpPr>
            <a:spLocks noGrp="1"/>
          </p:cNvSpPr>
          <p:nvPr>
            <p:ph type="sldNum" sz="quarter" idx="12"/>
          </p:nvPr>
        </p:nvSpPr>
        <p:spPr>
          <a:xfrm>
            <a:off x="884668" y="9909217"/>
            <a:ext cx="1257690" cy="570315"/>
          </a:xfrm>
        </p:spPr>
        <p:txBody>
          <a:bodyPr/>
          <a:lstStyle/>
          <a:p>
            <a:fld id="{DA3E0F2F-3A19-4448-97D2-2BD8B1C11586}" type="slidenum">
              <a:rPr kumimoji="1" lang="ja-JP" altLang="en-US" smtClean="0"/>
              <a:t>‹#›</a:t>
            </a:fld>
            <a:endParaRPr kumimoji="1" lang="ja-JP" altLang="en-US"/>
          </a:p>
        </p:txBody>
      </p:sp>
      <p:sp>
        <p:nvSpPr>
          <p:cNvPr id="7" name="正方形/長方形 6"/>
          <p:cNvSpPr/>
          <p:nvPr/>
        </p:nvSpPr>
        <p:spPr>
          <a:xfrm>
            <a:off x="756127" y="4396176"/>
            <a:ext cx="6049010" cy="1996101"/>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756126" y="4396176"/>
            <a:ext cx="189032" cy="1996101"/>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356447"/>
            <a:ext cx="6805137" cy="1425787"/>
          </a:xfrm>
        </p:spPr>
        <p:txBody>
          <a:bodyPr/>
          <a:lstStyle/>
          <a:p>
            <a:r>
              <a:rPr kumimoji="0" lang="ja-JP" altLang="en-US"/>
              <a:t>マスター タイトルの書式設定</a:t>
            </a:r>
            <a:endParaRPr kumimoji="0" lang="en-US"/>
          </a:p>
        </p:txBody>
      </p:sp>
      <p:sp>
        <p:nvSpPr>
          <p:cNvPr id="5" name="日付プレースホルダー 4"/>
          <p:cNvSpPr>
            <a:spLocks noGrp="1"/>
          </p:cNvSpPr>
          <p:nvPr>
            <p:ph type="dt" sz="half" idx="10"/>
          </p:nvPr>
        </p:nvSpPr>
        <p:spPr/>
        <p:txBody>
          <a:bodyPr/>
          <a:lstStyle/>
          <a:p>
            <a:fld id="{FD624BB0-7A5D-4F0A-9F5B-E1EAA5F768C2}" type="datetimeFigureOut">
              <a:rPr kumimoji="1" lang="ja-JP" altLang="en-US" smtClean="0"/>
              <a:t>2025/1/29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3E0F2F-3A19-4448-97D2-2BD8B1C11586}"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378063" y="1901049"/>
            <a:ext cx="3342078" cy="7699248"/>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1" name="コンテンツ プレースホルダー 10"/>
          <p:cNvSpPr>
            <a:spLocks noGrp="1"/>
          </p:cNvSpPr>
          <p:nvPr>
            <p:ph sz="quarter" idx="2"/>
          </p:nvPr>
        </p:nvSpPr>
        <p:spPr>
          <a:xfrm>
            <a:off x="3830410" y="1896296"/>
            <a:ext cx="3342078" cy="7699248"/>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356447"/>
            <a:ext cx="6805137" cy="1425787"/>
          </a:xfrm>
        </p:spPr>
        <p:txBody>
          <a:bodyPr anchor="ctr"/>
          <a:lstStyle>
            <a:lvl1pPr>
              <a:defRPr/>
            </a:lvl1pPr>
          </a:lstStyle>
          <a:p>
            <a:r>
              <a:rPr kumimoji="0" lang="ja-JP" altLang="en-US"/>
              <a:t>マスター タイトルの書式設定</a:t>
            </a:r>
            <a:endParaRPr kumimoji="0" lang="en-US"/>
          </a:p>
        </p:txBody>
      </p:sp>
      <p:sp>
        <p:nvSpPr>
          <p:cNvPr id="3" name="テキスト プレースホルダー 2"/>
          <p:cNvSpPr>
            <a:spLocks noGrp="1"/>
          </p:cNvSpPr>
          <p:nvPr>
            <p:ph type="body" idx="1"/>
          </p:nvPr>
        </p:nvSpPr>
        <p:spPr>
          <a:xfrm>
            <a:off x="378063" y="2005013"/>
            <a:ext cx="3340871" cy="106934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マスター テキストの書式設定</a:t>
            </a:r>
          </a:p>
        </p:txBody>
      </p:sp>
      <p:sp>
        <p:nvSpPr>
          <p:cNvPr id="4" name="テキスト プレースホルダー 3"/>
          <p:cNvSpPr>
            <a:spLocks noGrp="1"/>
          </p:cNvSpPr>
          <p:nvPr>
            <p:ph type="body" sz="half" idx="3"/>
          </p:nvPr>
        </p:nvSpPr>
        <p:spPr>
          <a:xfrm>
            <a:off x="3843643" y="2019864"/>
            <a:ext cx="3342183" cy="106934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マスター テキストの書式設定</a:t>
            </a:r>
          </a:p>
        </p:txBody>
      </p:sp>
      <p:sp>
        <p:nvSpPr>
          <p:cNvPr id="7" name="日付プレースホルダー 6"/>
          <p:cNvSpPr>
            <a:spLocks noGrp="1"/>
          </p:cNvSpPr>
          <p:nvPr>
            <p:ph type="dt" sz="half" idx="10"/>
          </p:nvPr>
        </p:nvSpPr>
        <p:spPr/>
        <p:txBody>
          <a:bodyPr/>
          <a:lstStyle/>
          <a:p>
            <a:fld id="{FD624BB0-7A5D-4F0A-9F5B-E1EAA5F768C2}" type="datetimeFigureOut">
              <a:rPr kumimoji="1" lang="ja-JP" altLang="en-US" smtClean="0"/>
              <a:t>2025/1/29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3E0F2F-3A19-4448-97D2-2BD8B1C11586}"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378063" y="3326836"/>
            <a:ext cx="3339558" cy="6297224"/>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3" name="コンテンツ プレースホルダー 12"/>
          <p:cNvSpPr>
            <a:spLocks noGrp="1"/>
          </p:cNvSpPr>
          <p:nvPr>
            <p:ph sz="quarter" idx="4"/>
          </p:nvPr>
        </p:nvSpPr>
        <p:spPr>
          <a:xfrm>
            <a:off x="3843642" y="3326836"/>
            <a:ext cx="3339558" cy="6297224"/>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900" y="6872288"/>
            <a:ext cx="6427788" cy="2122487"/>
          </a:xfrm>
          <a:prstGeom prst="rect">
            <a:avLst/>
          </a:prstGeo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6900" y="4532313"/>
            <a:ext cx="6427788" cy="2339975"/>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a:xfrm>
            <a:off x="377825" y="9910763"/>
            <a:ext cx="1765300" cy="569912"/>
          </a:xfrm>
          <a:prstGeom prst="rect">
            <a:avLst/>
          </a:prstGeom>
        </p:spPr>
        <p:txBody>
          <a:bodyPr/>
          <a:lstStyle/>
          <a:p>
            <a:fld id="{D2B1BADF-C6AE-44E0-94B0-3E64DFCE80ED}" type="datetimeFigureOut">
              <a:rPr kumimoji="1" lang="ja-JP" altLang="en-US" smtClean="0"/>
              <a:t>2025/1/29</a:t>
            </a:fld>
            <a:endParaRPr kumimoji="1" lang="ja-JP" altLang="en-US"/>
          </a:p>
        </p:txBody>
      </p:sp>
      <p:sp>
        <p:nvSpPr>
          <p:cNvPr id="5" name="フッター プレースホルダー 4"/>
          <p:cNvSpPr>
            <a:spLocks noGrp="1"/>
          </p:cNvSpPr>
          <p:nvPr>
            <p:ph type="ftr" sz="quarter" idx="11"/>
          </p:nvPr>
        </p:nvSpPr>
        <p:spPr>
          <a:xfrm>
            <a:off x="2582863" y="9910763"/>
            <a:ext cx="2395537" cy="569912"/>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5418138" y="9910763"/>
            <a:ext cx="1765300" cy="569912"/>
          </a:xfrm>
          <a:prstGeom prst="rect">
            <a:avLst/>
          </a:prstGeom>
        </p:spPr>
        <p:txBody>
          <a:bodyPr/>
          <a:lstStyle/>
          <a:p>
            <a:fld id="{E4EC74EB-45C1-4132-B9BF-77C0DB6ABE18}" type="slidenum">
              <a:rPr kumimoji="1" lang="ja-JP" altLang="en-US" smtClean="0"/>
              <a:t>‹#›</a:t>
            </a:fld>
            <a:endParaRPr kumimoji="1" lang="ja-JP" altLang="en-US"/>
          </a:p>
        </p:txBody>
      </p:sp>
    </p:spTree>
    <p:extLst>
      <p:ext uri="{BB962C8B-B14F-4D97-AF65-F5344CB8AC3E}">
        <p14:creationId xmlns:p14="http://schemas.microsoft.com/office/powerpoint/2010/main" val="292642292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356447"/>
            <a:ext cx="6805137" cy="1425787"/>
          </a:xfrm>
        </p:spPr>
        <p:txBody>
          <a:bodyPr/>
          <a:lstStyle/>
          <a:p>
            <a:r>
              <a:rPr kumimoji="0" lang="ja-JP" altLang="en-US"/>
              <a:t>マスター タイトルの書式設定</a:t>
            </a:r>
            <a:endParaRPr kumimoji="0" lang="en-US"/>
          </a:p>
        </p:txBody>
      </p:sp>
      <p:sp>
        <p:nvSpPr>
          <p:cNvPr id="3" name="日付プレースホルダー 2"/>
          <p:cNvSpPr>
            <a:spLocks noGrp="1"/>
          </p:cNvSpPr>
          <p:nvPr>
            <p:ph type="dt" sz="half" idx="10"/>
          </p:nvPr>
        </p:nvSpPr>
        <p:spPr/>
        <p:txBody>
          <a:bodyPr/>
          <a:lstStyle/>
          <a:p>
            <a:fld id="{FD624BB0-7A5D-4F0A-9F5B-E1EAA5F768C2}" type="datetimeFigureOut">
              <a:rPr kumimoji="1" lang="ja-JP" altLang="en-US" smtClean="0"/>
              <a:t>2025/1/29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3E0F2F-3A19-4448-97D2-2BD8B1C11586}" type="slidenum">
              <a:rPr kumimoji="1" lang="ja-JP" altLang="en-US" smtClean="0"/>
              <a:t>‹#›</a:t>
            </a:fld>
            <a:endParaRPr kumimoji="1" lang="ja-JP" altLang="en-US"/>
          </a:p>
        </p:txBody>
      </p:sp>
      <p:sp>
        <p:nvSpPr>
          <p:cNvPr id="6" name="二等辺三角形 5"/>
          <p:cNvSpPr>
            <a:spLocks noChangeAspect="1"/>
          </p:cNvSpPr>
          <p:nvPr/>
        </p:nvSpPr>
        <p:spPr>
          <a:xfrm rot="5400000">
            <a:off x="276674" y="10128526"/>
            <a:ext cx="297583" cy="9948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229874" y="475262"/>
            <a:ext cx="2079347" cy="1306971"/>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a:t>マスター タイトルの書式設定</a:t>
            </a:r>
            <a:endParaRPr kumimoji="0" lang="en-US"/>
          </a:p>
        </p:txBody>
      </p:sp>
      <p:sp>
        <p:nvSpPr>
          <p:cNvPr id="3" name="テキスト プレースホルダー 2"/>
          <p:cNvSpPr>
            <a:spLocks noGrp="1"/>
          </p:cNvSpPr>
          <p:nvPr>
            <p:ph type="body" idx="2"/>
          </p:nvPr>
        </p:nvSpPr>
        <p:spPr>
          <a:xfrm>
            <a:off x="5229874" y="1901049"/>
            <a:ext cx="2079347" cy="7552215"/>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a:t>マスター テキストの書式設定</a:t>
            </a:r>
          </a:p>
        </p:txBody>
      </p:sp>
      <p:sp>
        <p:nvSpPr>
          <p:cNvPr id="5" name="日付プレースホルダー 4"/>
          <p:cNvSpPr>
            <a:spLocks noGrp="1"/>
          </p:cNvSpPr>
          <p:nvPr>
            <p:ph type="dt" sz="half" idx="10"/>
          </p:nvPr>
        </p:nvSpPr>
        <p:spPr/>
        <p:txBody>
          <a:bodyPr/>
          <a:lstStyle/>
          <a:p>
            <a:fld id="{FD624BB0-7A5D-4F0A-9F5B-E1EAA5F768C2}" type="datetimeFigureOut">
              <a:rPr kumimoji="1" lang="ja-JP" altLang="en-US" smtClean="0"/>
              <a:t>2025/1/29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3E0F2F-3A19-4448-97D2-2BD8B1C11586}" type="slidenum">
              <a:rPr kumimoji="1" lang="ja-JP" altLang="en-US" smtClean="0"/>
              <a:t>‹#›</a:t>
            </a:fld>
            <a:endParaRPr kumimoji="1" lang="ja-JP" altLang="en-US"/>
          </a:p>
        </p:txBody>
      </p:sp>
      <p:sp>
        <p:nvSpPr>
          <p:cNvPr id="8" name="直線コネクタ 7"/>
          <p:cNvSpPr>
            <a:spLocks noChangeShapeType="1"/>
          </p:cNvSpPr>
          <p:nvPr/>
        </p:nvSpPr>
        <p:spPr bwMode="auto">
          <a:xfrm>
            <a:off x="378063" y="9906247"/>
            <a:ext cx="6805137"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403689" y="5183329"/>
            <a:ext cx="9410192"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276674" y="10128526"/>
            <a:ext cx="297583" cy="9948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ー 11"/>
          <p:cNvSpPr>
            <a:spLocks noGrp="1"/>
          </p:cNvSpPr>
          <p:nvPr>
            <p:ph sz="quarter" idx="1"/>
          </p:nvPr>
        </p:nvSpPr>
        <p:spPr>
          <a:xfrm>
            <a:off x="252042" y="475262"/>
            <a:ext cx="4725789" cy="8911167"/>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780964"/>
            <a:ext cx="6805137" cy="1052014"/>
          </a:xfrm>
          <a:ln>
            <a:solidFill>
              <a:schemeClr val="accent1"/>
            </a:solidFill>
          </a:ln>
        </p:spPr>
        <p:txBody>
          <a:bodyPr lIns="274320" anchor="ctr"/>
          <a:lstStyle>
            <a:lvl1pPr algn="r">
              <a:buNone/>
              <a:defRPr sz="2000" b="0">
                <a:solidFill>
                  <a:schemeClr val="tx1"/>
                </a:solidFill>
              </a:defRPr>
            </a:lvl1pPr>
          </a:lstStyle>
          <a:p>
            <a:r>
              <a:rPr kumimoji="0" lang="ja-JP" altLang="en-US"/>
              <a:t>マスター タイトルの書式設定</a:t>
            </a:r>
            <a:endParaRPr kumimoji="0" lang="en-US"/>
          </a:p>
        </p:txBody>
      </p:sp>
      <p:sp>
        <p:nvSpPr>
          <p:cNvPr id="3" name="図プレースホルダー 2"/>
          <p:cNvSpPr>
            <a:spLocks noGrp="1"/>
          </p:cNvSpPr>
          <p:nvPr>
            <p:ph type="pic" idx="1"/>
          </p:nvPr>
        </p:nvSpPr>
        <p:spPr>
          <a:xfrm>
            <a:off x="378063" y="2970389"/>
            <a:ext cx="6805137" cy="6658424"/>
          </a:xfrm>
          <a:solidFill>
            <a:schemeClr val="tx1">
              <a:shade val="50000"/>
            </a:schemeClr>
          </a:solidFill>
          <a:ln>
            <a:noFill/>
          </a:ln>
          <a:effectLst/>
        </p:spPr>
        <p:txBody>
          <a:bodyPr/>
          <a:lstStyle>
            <a:lvl1pPr marL="0" indent="0">
              <a:spcBef>
                <a:spcPts val="600"/>
              </a:spcBef>
              <a:buNone/>
              <a:defRPr sz="3200"/>
            </a:lvl1pPr>
          </a:lstStyle>
          <a:p>
            <a:r>
              <a:rPr kumimoji="0" lang="ja-JP" altLang="en-US"/>
              <a:t>アイコンをクリックして図を追加</a:t>
            </a:r>
            <a:endParaRPr kumimoji="0" lang="en-US" dirty="0"/>
          </a:p>
        </p:txBody>
      </p:sp>
      <p:sp>
        <p:nvSpPr>
          <p:cNvPr id="4" name="テキスト プレースホルダー 3"/>
          <p:cNvSpPr>
            <a:spLocks noGrp="1"/>
          </p:cNvSpPr>
          <p:nvPr>
            <p:ph type="body" sz="half" idx="2"/>
          </p:nvPr>
        </p:nvSpPr>
        <p:spPr>
          <a:xfrm>
            <a:off x="378063" y="1901049"/>
            <a:ext cx="6805137" cy="831709"/>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a:t>マスター テキストの書式設定</a:t>
            </a:r>
          </a:p>
        </p:txBody>
      </p:sp>
      <p:sp>
        <p:nvSpPr>
          <p:cNvPr id="5" name="日付プレースホルダー 4"/>
          <p:cNvSpPr>
            <a:spLocks noGrp="1"/>
          </p:cNvSpPr>
          <p:nvPr>
            <p:ph type="dt" sz="half" idx="10"/>
          </p:nvPr>
        </p:nvSpPr>
        <p:spPr/>
        <p:txBody>
          <a:bodyPr/>
          <a:lstStyle/>
          <a:p>
            <a:fld id="{FD624BB0-7A5D-4F0A-9F5B-E1EAA5F768C2}" type="datetimeFigureOut">
              <a:rPr kumimoji="1" lang="ja-JP" altLang="en-US" smtClean="0"/>
              <a:t>2025/1/29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3E0F2F-3A19-4448-97D2-2BD8B1C11586}" type="slidenum">
              <a:rPr kumimoji="1" lang="ja-JP" altLang="en-US" smtClean="0"/>
              <a:t>‹#›</a:t>
            </a:fld>
            <a:endParaRPr kumimoji="1" lang="ja-JP" altLang="en-US"/>
          </a:p>
        </p:txBody>
      </p:sp>
      <p:sp>
        <p:nvSpPr>
          <p:cNvPr id="8" name="直線コネクタ 7"/>
          <p:cNvSpPr>
            <a:spLocks noChangeShapeType="1"/>
          </p:cNvSpPr>
          <p:nvPr/>
        </p:nvSpPr>
        <p:spPr bwMode="auto">
          <a:xfrm>
            <a:off x="378063" y="9906247"/>
            <a:ext cx="6805137"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276674" y="10128526"/>
            <a:ext cx="297583" cy="9948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378063" y="780964"/>
            <a:ext cx="151225" cy="106934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fld id="{FD624BB0-7A5D-4F0A-9F5B-E1EAA5F768C2}" type="datetimeFigureOut">
              <a:rPr kumimoji="1" lang="ja-JP" altLang="en-US" smtClean="0"/>
              <a:t>2025/1/29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3E0F2F-3A19-4448-97D2-2BD8B1C11586}" type="slidenum">
              <a:rPr kumimoji="1" lang="ja-JP" altLang="en-US" smtClean="0"/>
              <a:t>‹#›</a:t>
            </a:fld>
            <a:endParaRPr kumimoji="1" lang="ja-JP"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6" y="428232"/>
            <a:ext cx="1701284" cy="9124045"/>
          </a:xfrm>
        </p:spPr>
        <p:txBody>
          <a:bodyPr vert="eaVert"/>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a:xfrm>
            <a:off x="378063" y="428232"/>
            <a:ext cx="4977831" cy="9124045"/>
          </a:xfrm>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fld id="{FD624BB0-7A5D-4F0A-9F5B-E1EAA5F768C2}" type="datetimeFigureOut">
              <a:rPr kumimoji="1" lang="ja-JP" altLang="en-US" smtClean="0"/>
              <a:t>2025/1/29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3E0F2F-3A19-4448-97D2-2BD8B1C11586}" type="slidenum">
              <a:rPr kumimoji="1" lang="ja-JP" altLang="en-US" smtClean="0"/>
              <a:t>‹#›</a:t>
            </a:fld>
            <a:endParaRPr kumimoji="1" lang="ja-JP" altLang="en-US"/>
          </a:p>
        </p:txBody>
      </p:sp>
      <p:sp>
        <p:nvSpPr>
          <p:cNvPr id="7" name="直線コネクタ 6"/>
          <p:cNvSpPr>
            <a:spLocks noChangeShapeType="1"/>
          </p:cNvSpPr>
          <p:nvPr/>
        </p:nvSpPr>
        <p:spPr bwMode="auto">
          <a:xfrm>
            <a:off x="378063" y="9906247"/>
            <a:ext cx="6805137"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276674" y="10128526"/>
            <a:ext cx="297583" cy="9948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858444" y="4992673"/>
            <a:ext cx="9125035"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5" y="428625"/>
            <a:ext cx="6805613" cy="1781175"/>
          </a:xfrm>
          <a:prstGeom prst="rect">
            <a:avLst/>
          </a:prstGeom>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77825" y="2495550"/>
            <a:ext cx="3325813" cy="70564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56038" y="2495550"/>
            <a:ext cx="3327400" cy="70564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377825" y="9910763"/>
            <a:ext cx="1765300" cy="569912"/>
          </a:xfrm>
          <a:prstGeom prst="rect">
            <a:avLst/>
          </a:prstGeom>
        </p:spPr>
        <p:txBody>
          <a:bodyPr/>
          <a:lstStyle/>
          <a:p>
            <a:fld id="{D2B1BADF-C6AE-44E0-94B0-3E64DFCE80ED}" type="datetimeFigureOut">
              <a:rPr kumimoji="1" lang="ja-JP" altLang="en-US" smtClean="0"/>
              <a:t>2025/1/29</a:t>
            </a:fld>
            <a:endParaRPr kumimoji="1" lang="ja-JP" altLang="en-US"/>
          </a:p>
        </p:txBody>
      </p:sp>
      <p:sp>
        <p:nvSpPr>
          <p:cNvPr id="6" name="フッター プレースホルダー 5"/>
          <p:cNvSpPr>
            <a:spLocks noGrp="1"/>
          </p:cNvSpPr>
          <p:nvPr>
            <p:ph type="ftr" sz="quarter" idx="11"/>
          </p:nvPr>
        </p:nvSpPr>
        <p:spPr>
          <a:xfrm>
            <a:off x="2582863" y="9910763"/>
            <a:ext cx="2395537" cy="569912"/>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5418138" y="9910763"/>
            <a:ext cx="1765300" cy="569912"/>
          </a:xfrm>
          <a:prstGeom prst="rect">
            <a:avLst/>
          </a:prstGeom>
        </p:spPr>
        <p:txBody>
          <a:bodyPr/>
          <a:lstStyle/>
          <a:p>
            <a:fld id="{E4EC74EB-45C1-4132-B9BF-77C0DB6ABE18}" type="slidenum">
              <a:rPr kumimoji="1" lang="ja-JP" altLang="en-US" smtClean="0"/>
              <a:t>‹#›</a:t>
            </a:fld>
            <a:endParaRPr kumimoji="1" lang="ja-JP" altLang="en-US"/>
          </a:p>
        </p:txBody>
      </p:sp>
    </p:spTree>
    <p:extLst>
      <p:ext uri="{BB962C8B-B14F-4D97-AF65-F5344CB8AC3E}">
        <p14:creationId xmlns:p14="http://schemas.microsoft.com/office/powerpoint/2010/main" val="2988773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5" y="428625"/>
            <a:ext cx="6805613" cy="1781175"/>
          </a:xfrm>
          <a:prstGeom prst="rect">
            <a:avLst/>
          </a:prstGeo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7825" y="2393950"/>
            <a:ext cx="3341688" cy="9969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7825" y="3390900"/>
            <a:ext cx="3341688" cy="61610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750" y="2393950"/>
            <a:ext cx="3341688" cy="9969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750" y="3390900"/>
            <a:ext cx="3341688" cy="61610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377825" y="9910763"/>
            <a:ext cx="1765300" cy="569912"/>
          </a:xfrm>
          <a:prstGeom prst="rect">
            <a:avLst/>
          </a:prstGeom>
        </p:spPr>
        <p:txBody>
          <a:bodyPr/>
          <a:lstStyle/>
          <a:p>
            <a:fld id="{D2B1BADF-C6AE-44E0-94B0-3E64DFCE80ED}" type="datetimeFigureOut">
              <a:rPr kumimoji="1" lang="ja-JP" altLang="en-US" smtClean="0"/>
              <a:t>2025/1/29</a:t>
            </a:fld>
            <a:endParaRPr kumimoji="1" lang="ja-JP" altLang="en-US"/>
          </a:p>
        </p:txBody>
      </p:sp>
      <p:sp>
        <p:nvSpPr>
          <p:cNvPr id="8" name="フッター プレースホルダー 7"/>
          <p:cNvSpPr>
            <a:spLocks noGrp="1"/>
          </p:cNvSpPr>
          <p:nvPr>
            <p:ph type="ftr" sz="quarter" idx="11"/>
          </p:nvPr>
        </p:nvSpPr>
        <p:spPr>
          <a:xfrm>
            <a:off x="2582863" y="9910763"/>
            <a:ext cx="2395537" cy="569912"/>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a:xfrm>
            <a:off x="5418138" y="9910763"/>
            <a:ext cx="1765300" cy="569912"/>
          </a:xfrm>
          <a:prstGeom prst="rect">
            <a:avLst/>
          </a:prstGeom>
        </p:spPr>
        <p:txBody>
          <a:bodyPr/>
          <a:lstStyle/>
          <a:p>
            <a:fld id="{E4EC74EB-45C1-4132-B9BF-77C0DB6ABE18}" type="slidenum">
              <a:rPr kumimoji="1" lang="ja-JP" altLang="en-US" smtClean="0"/>
              <a:t>‹#›</a:t>
            </a:fld>
            <a:endParaRPr kumimoji="1" lang="ja-JP" altLang="en-US"/>
          </a:p>
        </p:txBody>
      </p:sp>
    </p:spTree>
    <p:extLst>
      <p:ext uri="{BB962C8B-B14F-4D97-AF65-F5344CB8AC3E}">
        <p14:creationId xmlns:p14="http://schemas.microsoft.com/office/powerpoint/2010/main" val="64023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5" y="428625"/>
            <a:ext cx="6805613" cy="1781175"/>
          </a:xfrm>
          <a:prstGeom prst="rect">
            <a:avLst/>
          </a:prstGeom>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a:xfrm>
            <a:off x="377825" y="9910763"/>
            <a:ext cx="1765300" cy="569912"/>
          </a:xfrm>
          <a:prstGeom prst="rect">
            <a:avLst/>
          </a:prstGeom>
        </p:spPr>
        <p:txBody>
          <a:bodyPr/>
          <a:lstStyle/>
          <a:p>
            <a:fld id="{D2B1BADF-C6AE-44E0-94B0-3E64DFCE80ED}" type="datetimeFigureOut">
              <a:rPr kumimoji="1" lang="ja-JP" altLang="en-US" smtClean="0"/>
              <a:t>2025/1/29</a:t>
            </a:fld>
            <a:endParaRPr kumimoji="1" lang="ja-JP" altLang="en-US"/>
          </a:p>
        </p:txBody>
      </p:sp>
      <p:sp>
        <p:nvSpPr>
          <p:cNvPr id="4" name="フッター プレースホルダー 3"/>
          <p:cNvSpPr>
            <a:spLocks noGrp="1"/>
          </p:cNvSpPr>
          <p:nvPr>
            <p:ph type="ftr" sz="quarter" idx="11"/>
          </p:nvPr>
        </p:nvSpPr>
        <p:spPr>
          <a:xfrm>
            <a:off x="2582863" y="9910763"/>
            <a:ext cx="2395537" cy="569912"/>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a:xfrm>
            <a:off x="5418138" y="9910763"/>
            <a:ext cx="1765300" cy="569912"/>
          </a:xfrm>
          <a:prstGeom prst="rect">
            <a:avLst/>
          </a:prstGeom>
        </p:spPr>
        <p:txBody>
          <a:bodyPr/>
          <a:lstStyle/>
          <a:p>
            <a:fld id="{E4EC74EB-45C1-4132-B9BF-77C0DB6ABE18}" type="slidenum">
              <a:rPr kumimoji="1" lang="ja-JP" altLang="en-US" smtClean="0"/>
              <a:t>‹#›</a:t>
            </a:fld>
            <a:endParaRPr kumimoji="1" lang="ja-JP" altLang="en-US"/>
          </a:p>
        </p:txBody>
      </p:sp>
    </p:spTree>
    <p:extLst>
      <p:ext uri="{BB962C8B-B14F-4D97-AF65-F5344CB8AC3E}">
        <p14:creationId xmlns:p14="http://schemas.microsoft.com/office/powerpoint/2010/main" val="2144278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377825" y="9910763"/>
            <a:ext cx="1765300" cy="569912"/>
          </a:xfrm>
          <a:prstGeom prst="rect">
            <a:avLst/>
          </a:prstGeom>
        </p:spPr>
        <p:txBody>
          <a:bodyPr/>
          <a:lstStyle/>
          <a:p>
            <a:fld id="{D2B1BADF-C6AE-44E0-94B0-3E64DFCE80ED}" type="datetimeFigureOut">
              <a:rPr kumimoji="1" lang="ja-JP" altLang="en-US" smtClean="0"/>
              <a:t>2025/1/29</a:t>
            </a:fld>
            <a:endParaRPr kumimoji="1" lang="ja-JP" altLang="en-US"/>
          </a:p>
        </p:txBody>
      </p:sp>
      <p:sp>
        <p:nvSpPr>
          <p:cNvPr id="3" name="フッター プレースホルダー 2"/>
          <p:cNvSpPr>
            <a:spLocks noGrp="1"/>
          </p:cNvSpPr>
          <p:nvPr>
            <p:ph type="ftr" sz="quarter" idx="11"/>
          </p:nvPr>
        </p:nvSpPr>
        <p:spPr>
          <a:xfrm>
            <a:off x="2582863" y="9910763"/>
            <a:ext cx="2395537" cy="569912"/>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a:xfrm>
            <a:off x="5418138" y="9910763"/>
            <a:ext cx="1765300" cy="569912"/>
          </a:xfrm>
          <a:prstGeom prst="rect">
            <a:avLst/>
          </a:prstGeom>
        </p:spPr>
        <p:txBody>
          <a:bodyPr/>
          <a:lstStyle/>
          <a:p>
            <a:fld id="{E4EC74EB-45C1-4132-B9BF-77C0DB6ABE18}" type="slidenum">
              <a:rPr kumimoji="1" lang="ja-JP" altLang="en-US" smtClean="0"/>
              <a:t>‹#›</a:t>
            </a:fld>
            <a:endParaRPr kumimoji="1" lang="ja-JP" altLang="en-US"/>
          </a:p>
        </p:txBody>
      </p:sp>
    </p:spTree>
    <p:extLst>
      <p:ext uri="{BB962C8B-B14F-4D97-AF65-F5344CB8AC3E}">
        <p14:creationId xmlns:p14="http://schemas.microsoft.com/office/powerpoint/2010/main" val="2732680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5" y="425450"/>
            <a:ext cx="2487613" cy="1812925"/>
          </a:xfrm>
          <a:prstGeom prst="rect">
            <a:avLst/>
          </a:prstGeo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5925" y="425450"/>
            <a:ext cx="4227513" cy="9126538"/>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7825" y="2238375"/>
            <a:ext cx="2487613" cy="731361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377825" y="9910763"/>
            <a:ext cx="1765300" cy="569912"/>
          </a:xfrm>
          <a:prstGeom prst="rect">
            <a:avLst/>
          </a:prstGeom>
        </p:spPr>
        <p:txBody>
          <a:bodyPr/>
          <a:lstStyle/>
          <a:p>
            <a:fld id="{D2B1BADF-C6AE-44E0-94B0-3E64DFCE80ED}" type="datetimeFigureOut">
              <a:rPr kumimoji="1" lang="ja-JP" altLang="en-US" smtClean="0"/>
              <a:t>2025/1/29</a:t>
            </a:fld>
            <a:endParaRPr kumimoji="1" lang="ja-JP" altLang="en-US"/>
          </a:p>
        </p:txBody>
      </p:sp>
      <p:sp>
        <p:nvSpPr>
          <p:cNvPr id="6" name="フッター プレースホルダー 5"/>
          <p:cNvSpPr>
            <a:spLocks noGrp="1"/>
          </p:cNvSpPr>
          <p:nvPr>
            <p:ph type="ftr" sz="quarter" idx="11"/>
          </p:nvPr>
        </p:nvSpPr>
        <p:spPr>
          <a:xfrm>
            <a:off x="2582863" y="9910763"/>
            <a:ext cx="2395537" cy="569912"/>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5418138" y="9910763"/>
            <a:ext cx="1765300" cy="569912"/>
          </a:xfrm>
          <a:prstGeom prst="rect">
            <a:avLst/>
          </a:prstGeom>
        </p:spPr>
        <p:txBody>
          <a:bodyPr/>
          <a:lstStyle/>
          <a:p>
            <a:fld id="{E4EC74EB-45C1-4132-B9BF-77C0DB6ABE18}" type="slidenum">
              <a:rPr kumimoji="1" lang="ja-JP" altLang="en-US" smtClean="0"/>
              <a:t>‹#›</a:t>
            </a:fld>
            <a:endParaRPr kumimoji="1" lang="ja-JP" altLang="en-US"/>
          </a:p>
        </p:txBody>
      </p:sp>
    </p:spTree>
    <p:extLst>
      <p:ext uri="{BB962C8B-B14F-4D97-AF65-F5344CB8AC3E}">
        <p14:creationId xmlns:p14="http://schemas.microsoft.com/office/powerpoint/2010/main" val="1952475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725" y="7485063"/>
            <a:ext cx="4535488" cy="884237"/>
          </a:xfrm>
          <a:prstGeom prst="rect">
            <a:avLst/>
          </a:prstGeo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725" y="955675"/>
            <a:ext cx="4535488" cy="641508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482725" y="8369300"/>
            <a:ext cx="4535488" cy="12541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377825" y="9910763"/>
            <a:ext cx="1765300" cy="569912"/>
          </a:xfrm>
          <a:prstGeom prst="rect">
            <a:avLst/>
          </a:prstGeom>
        </p:spPr>
        <p:txBody>
          <a:bodyPr/>
          <a:lstStyle/>
          <a:p>
            <a:fld id="{D2B1BADF-C6AE-44E0-94B0-3E64DFCE80ED}" type="datetimeFigureOut">
              <a:rPr kumimoji="1" lang="ja-JP" altLang="en-US" smtClean="0"/>
              <a:t>2025/1/29</a:t>
            </a:fld>
            <a:endParaRPr kumimoji="1" lang="ja-JP" altLang="en-US"/>
          </a:p>
        </p:txBody>
      </p:sp>
      <p:sp>
        <p:nvSpPr>
          <p:cNvPr id="6" name="フッター プレースホルダー 5"/>
          <p:cNvSpPr>
            <a:spLocks noGrp="1"/>
          </p:cNvSpPr>
          <p:nvPr>
            <p:ph type="ftr" sz="quarter" idx="11"/>
          </p:nvPr>
        </p:nvSpPr>
        <p:spPr>
          <a:xfrm>
            <a:off x="2582863" y="9910763"/>
            <a:ext cx="2395537" cy="569912"/>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5418138" y="9910763"/>
            <a:ext cx="1765300" cy="569912"/>
          </a:xfrm>
          <a:prstGeom prst="rect">
            <a:avLst/>
          </a:prstGeom>
        </p:spPr>
        <p:txBody>
          <a:bodyPr/>
          <a:lstStyle/>
          <a:p>
            <a:fld id="{E4EC74EB-45C1-4132-B9BF-77C0DB6ABE18}" type="slidenum">
              <a:rPr kumimoji="1" lang="ja-JP" altLang="en-US" smtClean="0"/>
              <a:t>‹#›</a:t>
            </a:fld>
            <a:endParaRPr kumimoji="1" lang="ja-JP" altLang="en-US"/>
          </a:p>
        </p:txBody>
      </p:sp>
    </p:spTree>
    <p:extLst>
      <p:ext uri="{BB962C8B-B14F-4D97-AF65-F5344CB8AC3E}">
        <p14:creationId xmlns:p14="http://schemas.microsoft.com/office/powerpoint/2010/main" val="3818132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2.pn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図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70" y="256"/>
            <a:ext cx="7560893" cy="10693412"/>
          </a:xfrm>
          <a:prstGeom prst="rect">
            <a:avLst/>
          </a:prstGeom>
        </p:spPr>
      </p:pic>
      <p:sp>
        <p:nvSpPr>
          <p:cNvPr id="3" name="テキスト ボックス 2">
            <a:extLst>
              <a:ext uri="{FF2B5EF4-FFF2-40B4-BE49-F238E27FC236}">
                <a16:creationId xmlns:a16="http://schemas.microsoft.com/office/drawing/2014/main" id="{4A63890B-9761-ECDB-F983-AEB548BB07AA}"/>
              </a:ext>
            </a:extLst>
          </p:cNvPr>
          <p:cNvSpPr txBox="1"/>
          <p:nvPr userDrawn="1">
            <p:extLst>
              <p:ext uri="{1162E1C5-73C7-4A58-AE30-91384D911F3F}">
                <p184:classification xmlns:p184="http://schemas.microsoft.com/office/powerpoint/2018/4/main" val="hdr"/>
              </p:ext>
            </p:extLst>
          </p:nvPr>
        </p:nvSpPr>
        <p:spPr>
          <a:xfrm>
            <a:off x="3396425" y="63500"/>
            <a:ext cx="796925" cy="152400"/>
          </a:xfrm>
          <a:prstGeom prst="rect">
            <a:avLst/>
          </a:prstGeom>
        </p:spPr>
        <p:txBody>
          <a:bodyPr horzOverflow="overflow" lIns="0" tIns="0" rIns="0" bIns="0">
            <a:spAutoFit/>
          </a:bodyPr>
          <a:lstStyle/>
          <a:p>
            <a:pPr algn="l"/>
            <a:r>
              <a:rPr lang="ja-JP" altLang="en-US" sz="1000">
                <a:solidFill>
                  <a:srgbClr val="FF0000"/>
                </a:solidFill>
                <a:latin typeface="Calibri" panose="020F0502020204030204" pitchFamily="34" charset="0"/>
                <a:cs typeface="Calibri" panose="020F0502020204030204" pitchFamily="34" charset="0"/>
              </a:rPr>
              <a:t>CONFIDENTIAL</a:t>
            </a:r>
          </a:p>
        </p:txBody>
      </p:sp>
    </p:spTree>
    <p:extLst>
      <p:ext uri="{BB962C8B-B14F-4D97-AF65-F5344CB8AC3E}">
        <p14:creationId xmlns:p14="http://schemas.microsoft.com/office/powerpoint/2010/main" val="376591092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図 6"/>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2396195" y="4833460"/>
            <a:ext cx="2768874" cy="1026481"/>
          </a:xfrm>
          <a:prstGeom prst="rect">
            <a:avLst/>
          </a:prstGeom>
        </p:spPr>
      </p:pic>
      <p:sp>
        <p:nvSpPr>
          <p:cNvPr id="3" name="テキスト ボックス 2">
            <a:extLst>
              <a:ext uri="{FF2B5EF4-FFF2-40B4-BE49-F238E27FC236}">
                <a16:creationId xmlns:a16="http://schemas.microsoft.com/office/drawing/2014/main" id="{B9B92067-942D-5883-81CB-217246F9CB9A}"/>
              </a:ext>
            </a:extLst>
          </p:cNvPr>
          <p:cNvSpPr txBox="1"/>
          <p:nvPr userDrawn="1">
            <p:extLst>
              <p:ext uri="{1162E1C5-73C7-4A58-AE30-91384D911F3F}">
                <p184:classification xmlns:p184="http://schemas.microsoft.com/office/powerpoint/2018/4/main" val="hdr"/>
              </p:ext>
            </p:extLst>
          </p:nvPr>
        </p:nvSpPr>
        <p:spPr>
          <a:xfrm>
            <a:off x="3396425" y="63500"/>
            <a:ext cx="796925" cy="152400"/>
          </a:xfrm>
          <a:prstGeom prst="rect">
            <a:avLst/>
          </a:prstGeom>
        </p:spPr>
        <p:txBody>
          <a:bodyPr horzOverflow="overflow" lIns="0" tIns="0" rIns="0" bIns="0">
            <a:spAutoFit/>
          </a:bodyPr>
          <a:lstStyle/>
          <a:p>
            <a:pPr algn="l"/>
            <a:r>
              <a:rPr lang="ja-JP" altLang="en-US" sz="1000">
                <a:solidFill>
                  <a:srgbClr val="FF0000"/>
                </a:solidFill>
                <a:latin typeface="Calibri" panose="020F0502020204030204" pitchFamily="34" charset="0"/>
                <a:cs typeface="Calibri" panose="020F0502020204030204" pitchFamily="34" charset="0"/>
              </a:rPr>
              <a:t>CONFIDENTIAL</a:t>
            </a:r>
          </a:p>
        </p:txBody>
      </p:sp>
    </p:spTree>
    <p:extLst>
      <p:ext uri="{BB962C8B-B14F-4D97-AF65-F5344CB8AC3E}">
        <p14:creationId xmlns:p14="http://schemas.microsoft.com/office/powerpoint/2010/main" val="23030852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49" r:id="rId12"/>
    <p:sldLayoutId id="2147483672" r:id="rId13"/>
  </p:sldLayoutIdLst>
  <p:txStyles>
    <p:titleStyle>
      <a:lvl1pPr algn="ctr" defTabSz="995690" rtl="0" eaLnBrk="1" latinLnBrk="0" hangingPunct="1">
        <a:spcBef>
          <a:spcPct val="0"/>
        </a:spcBef>
        <a:buNone/>
        <a:defRPr kumimoji="1"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1pPr>
      <a:lvl2pPr marL="808998" indent="-311153" algn="l" defTabSz="995690"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44613" indent="-248923" algn="l" defTabSz="995690"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4245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4030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3814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3599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3383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3168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378063" y="237631"/>
            <a:ext cx="6805137" cy="1544602"/>
          </a:xfrm>
          <a:prstGeom prst="rect">
            <a:avLst/>
          </a:prstGeom>
        </p:spPr>
        <p:txBody>
          <a:bodyPr vert="horz" anchor="b" anchorCtr="0">
            <a:normAutofit/>
          </a:bodyPr>
          <a:lstStyle/>
          <a:p>
            <a:r>
              <a:rPr kumimoji="0" lang="ja-JP" altLang="en-US"/>
              <a:t>マスター タイトルの書式設定</a:t>
            </a:r>
            <a:endParaRPr kumimoji="0" lang="en-US"/>
          </a:p>
        </p:txBody>
      </p:sp>
      <p:sp>
        <p:nvSpPr>
          <p:cNvPr id="13" name="テキスト プレースホルダー 12"/>
          <p:cNvSpPr>
            <a:spLocks noGrp="1"/>
          </p:cNvSpPr>
          <p:nvPr>
            <p:ph type="body" idx="1"/>
          </p:nvPr>
        </p:nvSpPr>
        <p:spPr>
          <a:xfrm>
            <a:off x="378063" y="1901049"/>
            <a:ext cx="6805137" cy="7656474"/>
          </a:xfrm>
          <a:prstGeom prst="rect">
            <a:avLst/>
          </a:prstGeom>
        </p:spPr>
        <p:txBody>
          <a:bodyPr vert="horz">
            <a:normAutofit/>
          </a:bodyPr>
          <a:lstStyle/>
          <a:p>
            <a:pPr lvl="0" eaLnBrk="1" latinLnBrk="0" hangingPunct="1"/>
            <a:r>
              <a:rPr kumimoji="0" lang="ja-JP" altLang="en-US"/>
              <a:t>マスター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14" name="日付プレースホルダー 13"/>
          <p:cNvSpPr>
            <a:spLocks noGrp="1"/>
          </p:cNvSpPr>
          <p:nvPr>
            <p:ph type="dt" sz="half" idx="2"/>
          </p:nvPr>
        </p:nvSpPr>
        <p:spPr>
          <a:xfrm>
            <a:off x="5292884" y="9911197"/>
            <a:ext cx="1892836" cy="570315"/>
          </a:xfrm>
          <a:prstGeom prst="rect">
            <a:avLst/>
          </a:prstGeom>
        </p:spPr>
        <p:txBody>
          <a:bodyPr vert="horz"/>
          <a:lstStyle>
            <a:lvl1pPr algn="l" eaLnBrk="1" latinLnBrk="0" hangingPunct="1">
              <a:defRPr kumimoji="0" sz="1400">
                <a:solidFill>
                  <a:schemeClr val="tx2"/>
                </a:solidFill>
              </a:defRPr>
            </a:lvl1pPr>
          </a:lstStyle>
          <a:p>
            <a:pPr eaLnBrk="1" latinLnBrk="0" hangingPunct="1"/>
            <a:fld id="{ACDF6120-F1F0-4C60-9FE9-39AC71A9C79D}" type="datetimeFigureOut">
              <a:rPr lang="en-US" smtClean="0"/>
              <a:pPr eaLnBrk="1" latinLnBrk="0" hangingPunct="1"/>
              <a:t>1/29/2025</a:t>
            </a:fld>
            <a:endParaRPr lang="en-US" sz="1400" dirty="0">
              <a:solidFill>
                <a:schemeClr val="tx2"/>
              </a:solidFill>
            </a:endParaRPr>
          </a:p>
        </p:txBody>
      </p:sp>
      <p:sp>
        <p:nvSpPr>
          <p:cNvPr id="3" name="フッター プレースホルダー 2"/>
          <p:cNvSpPr>
            <a:spLocks noGrp="1"/>
          </p:cNvSpPr>
          <p:nvPr>
            <p:ph type="ftr" sz="quarter" idx="3"/>
          </p:nvPr>
        </p:nvSpPr>
        <p:spPr>
          <a:xfrm>
            <a:off x="2396920" y="9911197"/>
            <a:ext cx="2898484" cy="570315"/>
          </a:xfrm>
          <a:prstGeom prst="rect">
            <a:avLst/>
          </a:prstGeom>
        </p:spPr>
        <p:txBody>
          <a:bodyPr vert="horz"/>
          <a:lstStyle>
            <a:lvl1pPr algn="r" eaLnBrk="1" latinLnBrk="0" hangingPunct="1">
              <a:defRPr kumimoji="0" sz="1400">
                <a:solidFill>
                  <a:schemeClr val="tx2"/>
                </a:solidFill>
              </a:defRPr>
            </a:lvl1pPr>
          </a:lstStyle>
          <a:p>
            <a:pPr algn="r" eaLnBrk="1" latinLnBrk="0" hangingPunct="1"/>
            <a:endParaRPr kumimoji="0" lang="en-US" sz="1400" dirty="0">
              <a:solidFill>
                <a:schemeClr val="tx2"/>
              </a:solidFill>
            </a:endParaRPr>
          </a:p>
        </p:txBody>
      </p:sp>
      <p:sp>
        <p:nvSpPr>
          <p:cNvPr id="23" name="スライド番号プレースホルダー 22"/>
          <p:cNvSpPr>
            <a:spLocks noGrp="1"/>
          </p:cNvSpPr>
          <p:nvPr>
            <p:ph type="sldNum" sz="quarter" idx="4"/>
          </p:nvPr>
        </p:nvSpPr>
        <p:spPr>
          <a:xfrm>
            <a:off x="506604" y="9911197"/>
            <a:ext cx="1638274" cy="570315"/>
          </a:xfrm>
          <a:prstGeom prst="rect">
            <a:avLst/>
          </a:prstGeom>
        </p:spPr>
        <p:txBody>
          <a:bodyPr vert="horz"/>
          <a:lstStyle>
            <a:lvl1pPr algn="l" eaLnBrk="1" latinLnBrk="0" hangingPunct="1">
              <a:defRPr kumimoji="0" sz="1400">
                <a:solidFill>
                  <a:schemeClr val="tx2"/>
                </a:solidFill>
              </a:defRPr>
            </a:lvl1pPr>
          </a:lstStyle>
          <a:p>
            <a:pPr algn="l" eaLnBrk="1" latinLnBrk="0" hangingPunct="1"/>
            <a:fld id="{EA7C8D44-3667-46F6-9772-CC52308E2A7F}" type="slidenum">
              <a:rPr kumimoji="0" lang="en-US" smtClean="0"/>
              <a:pPr algn="l" eaLnBrk="1" latinLnBrk="0" hangingPunct="1"/>
              <a:t>‹#›</a:t>
            </a:fld>
            <a:endParaRPr kumimoji="0" lang="en-US" sz="1600" dirty="0">
              <a:solidFill>
                <a:schemeClr val="tx2"/>
              </a:solidFill>
            </a:endParaRPr>
          </a:p>
        </p:txBody>
      </p:sp>
      <p:sp>
        <p:nvSpPr>
          <p:cNvPr id="28" name="直線コネクタ 27"/>
          <p:cNvSpPr>
            <a:spLocks noChangeShapeType="1"/>
          </p:cNvSpPr>
          <p:nvPr/>
        </p:nvSpPr>
        <p:spPr bwMode="auto">
          <a:xfrm>
            <a:off x="378063" y="9906247"/>
            <a:ext cx="6805137"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378063" y="1782233"/>
            <a:ext cx="6805137"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二等辺三角形 9"/>
          <p:cNvSpPr>
            <a:spLocks noChangeAspect="1"/>
          </p:cNvSpPr>
          <p:nvPr/>
        </p:nvSpPr>
        <p:spPr>
          <a:xfrm rot="5400000">
            <a:off x="276674" y="10128526"/>
            <a:ext cx="297583" cy="9948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1" name="図 10"/>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396195" y="4833460"/>
            <a:ext cx="2768874" cy="1026481"/>
          </a:xfrm>
          <a:prstGeom prst="rect">
            <a:avLst/>
          </a:prstGeom>
        </p:spPr>
      </p:pic>
      <p:sp>
        <p:nvSpPr>
          <p:cNvPr id="4" name="テキスト ボックス 3">
            <a:extLst>
              <a:ext uri="{FF2B5EF4-FFF2-40B4-BE49-F238E27FC236}">
                <a16:creationId xmlns:a16="http://schemas.microsoft.com/office/drawing/2014/main" id="{FCE79C84-41CE-7425-C5F0-E1C12960929B}"/>
              </a:ext>
            </a:extLst>
          </p:cNvPr>
          <p:cNvSpPr txBox="1"/>
          <p:nvPr userDrawn="1">
            <p:extLst>
              <p:ext uri="{1162E1C5-73C7-4A58-AE30-91384D911F3F}">
                <p184:classification xmlns:p184="http://schemas.microsoft.com/office/powerpoint/2018/4/main" val="hdr"/>
              </p:ext>
            </p:extLst>
          </p:nvPr>
        </p:nvSpPr>
        <p:spPr>
          <a:xfrm>
            <a:off x="3396425" y="63500"/>
            <a:ext cx="796925" cy="152400"/>
          </a:xfrm>
          <a:prstGeom prst="rect">
            <a:avLst/>
          </a:prstGeom>
        </p:spPr>
        <p:txBody>
          <a:bodyPr horzOverflow="overflow" lIns="0" tIns="0" rIns="0" bIns="0">
            <a:spAutoFit/>
          </a:bodyPr>
          <a:lstStyle/>
          <a:p>
            <a:pPr algn="l"/>
            <a:r>
              <a:rPr lang="ja-JP" altLang="en-US" sz="1000">
                <a:solidFill>
                  <a:srgbClr val="FF0000"/>
                </a:solidFill>
                <a:latin typeface="Calibri" panose="020F0502020204030204" pitchFamily="34" charset="0"/>
                <a:cs typeface="Calibri" panose="020F0502020204030204" pitchFamily="34" charset="0"/>
              </a:rPr>
              <a:t>CONFIDENTIAL</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3" Type="http://schemas.openxmlformats.org/officeDocument/2006/relationships/hyperlink" Target="https://www.denso.com/jp/ja/about-us/sustainability/society/supply-chain/green-procurement/" TargetMode="External"/><Relationship Id="rId2" Type="http://schemas.openxmlformats.org/officeDocument/2006/relationships/image" Target="../media/image4.png"/><Relationship Id="rId1" Type="http://schemas.openxmlformats.org/officeDocument/2006/relationships/slideLayout" Target="../slideLayouts/slideLayout31.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3" Type="http://schemas.openxmlformats.org/officeDocument/2006/relationships/hyperlink" Target="https://www.denso.com/global/en/-/media/global/about-us/sustainability/society/humanrights/humanrights-doc-human-rights-policy-en.pdf?rev=44ab909620584c8f8182f6077d6eafed" TargetMode="External"/><Relationship Id="rId2" Type="http://schemas.openxmlformats.org/officeDocument/2006/relationships/image" Target="../media/image4.png"/><Relationship Id="rId1" Type="http://schemas.openxmlformats.org/officeDocument/2006/relationships/slideLayout" Target="../slideLayouts/slideLayout3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720494" y="9307140"/>
            <a:ext cx="2304256" cy="564900"/>
          </a:xfrm>
          <a:prstGeom prst="rect">
            <a:avLst/>
          </a:prstGeom>
          <a:solidFill>
            <a:schemeClr val="bg1"/>
          </a:solidFill>
        </p:spPr>
        <p:txBody>
          <a:bodyPr wrap="square" lIns="99569" tIns="49785" rIns="99569" bIns="49785" rtlCol="0">
            <a:spAutoFit/>
          </a:bodyPr>
          <a:lstStyle/>
          <a:p>
            <a:pPr marL="286952" eaLnBrk="0" fontAlgn="base" hangingPunct="0">
              <a:lnSpc>
                <a:spcPct val="200000"/>
              </a:lnSpc>
              <a:spcBef>
                <a:spcPct val="0"/>
              </a:spcBef>
              <a:spcAft>
                <a:spcPct val="0"/>
              </a:spcAft>
            </a:pPr>
            <a:r>
              <a:rPr lang="en-US" altLang="ja-JP" sz="1800" dirty="0">
                <a:latin typeface="DENSO TP 2017 Regular" panose="020B0500000000000000" pitchFamily="34" charset="-128"/>
                <a:ea typeface="DENSO TP 2017 Regular" panose="020B0500000000000000" pitchFamily="34" charset="-128"/>
                <a:cs typeface="Times New Roman" pitchFamily="18" charset="0"/>
              </a:rPr>
              <a:t>January 2025</a:t>
            </a:r>
          </a:p>
        </p:txBody>
      </p:sp>
      <p:sp>
        <p:nvSpPr>
          <p:cNvPr id="3" name="テキスト ボックス 2"/>
          <p:cNvSpPr txBox="1"/>
          <p:nvPr/>
        </p:nvSpPr>
        <p:spPr>
          <a:xfrm>
            <a:off x="1944639" y="4482604"/>
            <a:ext cx="5616624" cy="907941"/>
          </a:xfrm>
          <a:prstGeom prst="rect">
            <a:avLst/>
          </a:prstGeom>
          <a:solidFill>
            <a:schemeClr val="bg1"/>
          </a:solidFill>
        </p:spPr>
        <p:txBody>
          <a:bodyPr wrap="square" rtlCol="0">
            <a:spAutoFit/>
          </a:bodyPr>
          <a:lstStyle/>
          <a:p>
            <a:r>
              <a:rPr lang="en-US" altLang="ja-JP" dirty="0">
                <a:latin typeface="DENSO TP 2017 Regular" panose="020B0500000000000000" pitchFamily="34" charset="-128"/>
                <a:ea typeface="DENSO TP 2017 Regular" panose="020B0500000000000000" pitchFamily="34" charset="-128"/>
              </a:rPr>
              <a:t>DENSO</a:t>
            </a:r>
            <a:r>
              <a:rPr lang="ja-JP" altLang="en-US" dirty="0">
                <a:latin typeface="DENSO TP 2017 Regular" panose="020B0500000000000000" pitchFamily="34" charset="-128"/>
                <a:ea typeface="DENSO TP 2017 Regular" panose="020B0500000000000000" pitchFamily="34" charset="-128"/>
              </a:rPr>
              <a:t>　</a:t>
            </a:r>
            <a:r>
              <a:rPr lang="en-US" altLang="ja-JP" dirty="0">
                <a:latin typeface="DENSO TP 2017 Regular" panose="020B0500000000000000" pitchFamily="34" charset="-128"/>
                <a:ea typeface="DENSO TP 2017 Regular" panose="020B0500000000000000" pitchFamily="34" charset="-128"/>
              </a:rPr>
              <a:t>Group</a:t>
            </a:r>
          </a:p>
          <a:p>
            <a:endParaRPr lang="en-US" altLang="ja-JP" sz="900" dirty="0">
              <a:solidFill>
                <a:srgbClr val="000000"/>
              </a:solidFill>
              <a:latin typeface="DENSO TP 2017 Bold" panose="020B0800000000000000" pitchFamily="34" charset="-128"/>
              <a:ea typeface="DENSO TP 2017 Bold" panose="020B0800000000000000" pitchFamily="34" charset="-128"/>
              <a:cs typeface="Times New Roman" pitchFamily="18" charset="0"/>
            </a:endParaRPr>
          </a:p>
          <a:p>
            <a:r>
              <a:rPr lang="en-US" altLang="ja-JP" sz="2400" dirty="0">
                <a:solidFill>
                  <a:srgbClr val="000000"/>
                </a:solidFill>
                <a:latin typeface="DENSO TP 2017 Bold" panose="020B0800000000000000" pitchFamily="34" charset="-128"/>
                <a:ea typeface="DENSO TP 2017 Bold" panose="020B0800000000000000" pitchFamily="34" charset="-128"/>
                <a:cs typeface="Times New Roman" pitchFamily="18" charset="0"/>
              </a:rPr>
              <a:t>Supplier </a:t>
            </a:r>
            <a:r>
              <a:rPr lang="en-US" altLang="ja-JP" sz="2400" dirty="0">
                <a:latin typeface="DENSO TP 2017 Bold" panose="020B0800000000000000" pitchFamily="34" charset="-128"/>
                <a:ea typeface="DENSO TP 2017 Bold" panose="020B0800000000000000" pitchFamily="34" charset="-128"/>
              </a:rPr>
              <a:t>Sustainability</a:t>
            </a:r>
            <a:r>
              <a:rPr lang="en-US" altLang="ja-JP" sz="2400" dirty="0">
                <a:solidFill>
                  <a:srgbClr val="000000"/>
                </a:solidFill>
                <a:latin typeface="DENSO TP 2017 Bold" panose="020B0800000000000000" pitchFamily="34" charset="-128"/>
                <a:ea typeface="DENSO TP 2017 Bold" panose="020B0800000000000000" pitchFamily="34" charset="-128"/>
                <a:cs typeface="Times New Roman" pitchFamily="18" charset="0"/>
              </a:rPr>
              <a:t> Guidelines</a:t>
            </a:r>
            <a:endParaRPr kumimoji="1" lang="ja-JP" altLang="en-US" sz="2400" dirty="0">
              <a:latin typeface="DENSO TP 2017 Bold" panose="020B0800000000000000" pitchFamily="34" charset="-128"/>
              <a:ea typeface="DENSO TP 2017 Bold" panose="020B0800000000000000" pitchFamily="34" charset="-128"/>
            </a:endParaRPr>
          </a:p>
        </p:txBody>
      </p:sp>
    </p:spTree>
    <p:extLst>
      <p:ext uri="{BB962C8B-B14F-4D97-AF65-F5344CB8AC3E}">
        <p14:creationId xmlns:p14="http://schemas.microsoft.com/office/powerpoint/2010/main" val="3528764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rotWithShape="1">
          <a:blip r:embed="rId2" cstate="print">
            <a:extLst>
              <a:ext uri="{28A0092B-C50C-407E-A947-70E740481C1C}">
                <a14:useLocalDpi xmlns:a14="http://schemas.microsoft.com/office/drawing/2010/main" val="0"/>
              </a:ext>
            </a:extLst>
          </a:blip>
          <a:srcRect l="36937" t="16988" r="56370" b="69878"/>
          <a:stretch/>
        </p:blipFill>
        <p:spPr>
          <a:xfrm>
            <a:off x="3564607" y="0"/>
            <a:ext cx="697318" cy="972320"/>
          </a:xfrm>
          <a:prstGeom prst="rect">
            <a:avLst/>
          </a:prstGeom>
        </p:spPr>
      </p:pic>
      <p:sp>
        <p:nvSpPr>
          <p:cNvPr id="11" name="テキスト ボックス 10"/>
          <p:cNvSpPr txBox="1"/>
          <p:nvPr/>
        </p:nvSpPr>
        <p:spPr>
          <a:xfrm>
            <a:off x="504056" y="1413167"/>
            <a:ext cx="5112990" cy="346764"/>
          </a:xfrm>
          <a:prstGeom prst="rect">
            <a:avLst/>
          </a:prstGeom>
          <a:noFill/>
        </p:spPr>
        <p:txBody>
          <a:bodyPr wrap="square" lIns="99569" tIns="49785" rIns="99569" bIns="49785" rtlCol="0">
            <a:spAutoFit/>
          </a:bodyPr>
          <a:lstStyle/>
          <a:p>
            <a:pPr>
              <a:tabLst>
                <a:tab pos="762000" algn="l"/>
              </a:tabLst>
            </a:pPr>
            <a:r>
              <a:rPr lang="en-US" altLang="ja-JP" sz="1600" b="1" dirty="0">
                <a:latin typeface="DENSO TP 2017 Regular" panose="020B0500000000000000" pitchFamily="34" charset="-128"/>
                <a:ea typeface="DENSO TP 2017 Regular" panose="020B0500000000000000" pitchFamily="34" charset="-128"/>
              </a:rPr>
              <a:t>2.  Human Rights/Labor</a:t>
            </a:r>
            <a:endParaRPr lang="ja-JP" altLang="ja-JP" sz="1600" b="1" dirty="0">
              <a:latin typeface="DENSO TP 2017 Regular" panose="020B0500000000000000" pitchFamily="34" charset="-128"/>
              <a:ea typeface="DENSO TP 2017 Regular" panose="020B0500000000000000" pitchFamily="34" charset="-128"/>
            </a:endParaRPr>
          </a:p>
        </p:txBody>
      </p:sp>
      <p:sp>
        <p:nvSpPr>
          <p:cNvPr id="12" name="テキスト ボックス 11"/>
          <p:cNvSpPr txBox="1"/>
          <p:nvPr/>
        </p:nvSpPr>
        <p:spPr>
          <a:xfrm>
            <a:off x="504056" y="1845582"/>
            <a:ext cx="6624392" cy="8318177"/>
          </a:xfrm>
          <a:prstGeom prst="rect">
            <a:avLst/>
          </a:prstGeom>
          <a:noFill/>
        </p:spPr>
        <p:txBody>
          <a:bodyPr wrap="square" lIns="99569" tIns="49785" rIns="99569" bIns="49785" rtlCol="0">
            <a:spAutoFit/>
          </a:bodyPr>
          <a:lstStyle/>
          <a:p>
            <a:pPr algn="just"/>
            <a:r>
              <a:rPr lang="en-US" altLang="ja-JP" sz="1400" b="1" dirty="0">
                <a:latin typeface="DENSO TP 2017 Regular" panose="020B0500000000000000" pitchFamily="34" charset="-128"/>
                <a:ea typeface="DENSO TP 2017 Regular" panose="020B0500000000000000" pitchFamily="34" charset="-128"/>
              </a:rPr>
              <a:t>Prohibition of forced labor, migrant labor</a:t>
            </a:r>
          </a:p>
          <a:p>
            <a:pPr marL="92075" indent="-92075" algn="just"/>
            <a:r>
              <a:rPr lang="ja-JP" altLang="en-US" sz="1200" dirty="0">
                <a:latin typeface="DENSO" pitchFamily="50" charset="0"/>
              </a:rPr>
              <a:t>・</a:t>
            </a:r>
            <a:r>
              <a:rPr lang="en-US" altLang="ja-JP" sz="1200" dirty="0">
                <a:latin typeface="DENSO" pitchFamily="50" charset="0"/>
              </a:rPr>
              <a:t>Do not tolerate any form of forced labor, which is often extracted through violent and threatful means or by entrapment of debt,</a:t>
            </a:r>
            <a:r>
              <a:rPr lang="ja-JP" altLang="en-US" sz="1200" dirty="0">
                <a:latin typeface="DENSO" pitchFamily="50" charset="0"/>
              </a:rPr>
              <a:t> </a:t>
            </a:r>
            <a:r>
              <a:rPr lang="en-US" altLang="ja-JP" sz="1200" dirty="0">
                <a:latin typeface="DENSO" pitchFamily="50" charset="0"/>
              </a:rPr>
              <a:t>or any form of modern slavery including human trafficking.</a:t>
            </a:r>
          </a:p>
          <a:p>
            <a:pPr marL="85725" algn="just"/>
            <a:r>
              <a:rPr lang="en-US" altLang="ja-JP" sz="1200" dirty="0">
                <a:latin typeface="DENSO" pitchFamily="50" charset="0"/>
              </a:rPr>
              <a:t>Ensure that all work is voluntary and</a:t>
            </a:r>
            <a:r>
              <a:rPr lang="ja-JP" altLang="en-US" sz="1200" dirty="0">
                <a:latin typeface="DENSO" pitchFamily="50" charset="0"/>
              </a:rPr>
              <a:t>　 </a:t>
            </a:r>
            <a:r>
              <a:rPr lang="en-US" altLang="ja-JP" sz="1200" dirty="0">
                <a:latin typeface="DENSO" pitchFamily="50" charset="0"/>
              </a:rPr>
              <a:t>that employees are free to terminate their employment.</a:t>
            </a:r>
          </a:p>
          <a:p>
            <a:pPr marL="85725" indent="-85725" algn="dist"/>
            <a:r>
              <a:rPr lang="ja-JP" altLang="en-US" sz="1200" dirty="0">
                <a:latin typeface="DENSO" pitchFamily="50" charset="0"/>
              </a:rPr>
              <a:t>・</a:t>
            </a:r>
            <a:r>
              <a:rPr lang="en-US" altLang="ja-JP" sz="1200" dirty="0">
                <a:latin typeface="DENSO" pitchFamily="50" charset="0"/>
              </a:rPr>
              <a:t>Comply with international norms, local applicable laws and regulations etc.</a:t>
            </a:r>
            <a:r>
              <a:rPr lang="ja-JP" altLang="en-US" sz="1200" dirty="0">
                <a:latin typeface="DENSO" pitchFamily="50" charset="0"/>
              </a:rPr>
              <a:t>　</a:t>
            </a:r>
            <a:r>
              <a:rPr lang="en-US" altLang="ja-JP" sz="1200" dirty="0">
                <a:latin typeface="DENSO" pitchFamily="50" charset="0"/>
              </a:rPr>
              <a:t>in employing</a:t>
            </a:r>
          </a:p>
          <a:p>
            <a:pPr marL="85725"/>
            <a:r>
              <a:rPr lang="en-US" altLang="ja-JP" sz="1200" dirty="0">
                <a:latin typeface="DENSO" pitchFamily="50" charset="0"/>
              </a:rPr>
              <a:t>Migrants. </a:t>
            </a:r>
          </a:p>
          <a:p>
            <a:pPr marL="85725"/>
            <a:r>
              <a:rPr lang="en-US" altLang="ja-JP" sz="1200" dirty="0">
                <a:latin typeface="DENSO" pitchFamily="50" charset="0"/>
              </a:rPr>
              <a:t>Do not require migrant workers including foreign workers, who must work in a legal status, to surrender passports, government-issued</a:t>
            </a:r>
            <a:r>
              <a:rPr lang="ja-JP" altLang="en-US" sz="1200" dirty="0">
                <a:latin typeface="DENSO" pitchFamily="50" charset="0"/>
              </a:rPr>
              <a:t>　</a:t>
            </a:r>
            <a:r>
              <a:rPr lang="en-US" altLang="ja-JP" sz="1200" dirty="0">
                <a:latin typeface="DENSO" pitchFamily="50" charset="0"/>
              </a:rPr>
              <a:t>identifications, or work permits as a condition of employment.</a:t>
            </a:r>
          </a:p>
          <a:p>
            <a:pPr marL="85725" algn="dist"/>
            <a:r>
              <a:rPr lang="en-US" altLang="ja-JP" sz="1200" dirty="0">
                <a:latin typeface="DENSO" pitchFamily="50" charset="0"/>
              </a:rPr>
              <a:t>Do not collect recruitment fees or other fees that are considered unreasonable under</a:t>
            </a:r>
          </a:p>
          <a:p>
            <a:pPr marL="85725"/>
            <a:r>
              <a:rPr lang="en-US" altLang="ja-JP" sz="1200" dirty="0">
                <a:latin typeface="DENSO" pitchFamily="50" charset="0"/>
              </a:rPr>
              <a:t>International norms.</a:t>
            </a:r>
            <a:r>
              <a:rPr lang="ja-JP" altLang="en-US" sz="1200" dirty="0">
                <a:latin typeface="DENSO" pitchFamily="50" charset="0"/>
              </a:rPr>
              <a:t>　　</a:t>
            </a:r>
            <a:endParaRPr lang="en-US" altLang="ja-JP" sz="1200" dirty="0">
              <a:latin typeface="DENSO" pitchFamily="50" charset="0"/>
            </a:endParaRPr>
          </a:p>
          <a:p>
            <a:pPr marL="85725"/>
            <a:endParaRPr lang="ja-JP" altLang="en-US" sz="1200" dirty="0">
              <a:latin typeface="DENSO" pitchFamily="50" charset="0"/>
            </a:endParaRPr>
          </a:p>
          <a:p>
            <a:pPr algn="just"/>
            <a:r>
              <a:rPr lang="en-US" altLang="ja-JP" sz="1400" b="1" dirty="0">
                <a:latin typeface="DENSO TP 2017 Regular" panose="020B0500000000000000" pitchFamily="34" charset="-128"/>
                <a:ea typeface="DENSO TP 2017 Regular" panose="020B0500000000000000" pitchFamily="34" charset="-128"/>
              </a:rPr>
              <a:t>Wages</a:t>
            </a:r>
            <a:r>
              <a:rPr lang="en-US" altLang="ja-JP" sz="1400" dirty="0">
                <a:latin typeface="DENSO TP 2017 Regular" panose="020B0500000000000000" pitchFamily="34" charset="-128"/>
                <a:ea typeface="DENSO TP 2017 Regular" panose="020B0500000000000000" pitchFamily="34" charset="-128"/>
              </a:rPr>
              <a:t> </a:t>
            </a:r>
            <a:r>
              <a:rPr lang="en-US" altLang="ja-JP" sz="1400" b="1" dirty="0">
                <a:latin typeface="DENSO TP 2017 Regular" panose="020B0500000000000000" pitchFamily="34" charset="-128"/>
                <a:ea typeface="DENSO TP 2017 Regular" panose="020B0500000000000000" pitchFamily="34" charset="-128"/>
              </a:rPr>
              <a:t>and Benefits</a:t>
            </a:r>
            <a:r>
              <a:rPr lang="en-US" altLang="ja-JP" b="1" dirty="0"/>
              <a:t>	</a:t>
            </a:r>
          </a:p>
          <a:p>
            <a:pPr algn="just"/>
            <a:r>
              <a:rPr lang="en-US" altLang="ja-JP" sz="1200" dirty="0">
                <a:latin typeface="DENSO" pitchFamily="50" charset="0"/>
              </a:rPr>
              <a:t>Pay wages in compliance with local applicable laws and regulations etc., including those relating to minimum wages, overtime hours, deductions, piece work rates, and other elements of compensation.</a:t>
            </a:r>
          </a:p>
          <a:p>
            <a:pPr algn="just"/>
            <a:endParaRPr lang="en-US" altLang="ja-JP" sz="1200" dirty="0">
              <a:latin typeface="DENSO" pitchFamily="50" charset="0"/>
            </a:endParaRPr>
          </a:p>
          <a:p>
            <a:pPr algn="just"/>
            <a:endParaRPr lang="en-US" altLang="ja-JP" sz="1200" dirty="0">
              <a:latin typeface="DENSO" pitchFamily="50" charset="0"/>
            </a:endParaRPr>
          </a:p>
          <a:p>
            <a:pPr algn="just"/>
            <a:r>
              <a:rPr lang="en-US" altLang="ja-JP" sz="1400" b="1" dirty="0">
                <a:latin typeface="DENSO TP 2017 Regular" panose="020B0500000000000000" pitchFamily="34" charset="-128"/>
                <a:ea typeface="DENSO TP 2017 Regular" panose="020B0500000000000000" pitchFamily="34" charset="-128"/>
              </a:rPr>
              <a:t>Working hours</a:t>
            </a:r>
          </a:p>
          <a:p>
            <a:pPr algn="just"/>
            <a:r>
              <a:rPr lang="en-US" altLang="ja-JP" sz="1200" dirty="0">
                <a:latin typeface="DENSO" pitchFamily="50" charset="0"/>
              </a:rPr>
              <a:t>Comply with local applicable laws and regulations etc., governing employee’ working hours, including overtime work, holidays, annual paid days off, and others.</a:t>
            </a:r>
          </a:p>
          <a:p>
            <a:pPr algn="just"/>
            <a:endParaRPr lang="en-US" altLang="ja-JP" sz="1200" dirty="0">
              <a:latin typeface="DENSO" pitchFamily="50" charset="0"/>
            </a:endParaRPr>
          </a:p>
          <a:p>
            <a:pPr algn="just"/>
            <a:endParaRPr lang="en-US" altLang="ja-JP" sz="1200" dirty="0">
              <a:latin typeface="DENSO" pitchFamily="50" charset="0"/>
            </a:endParaRPr>
          </a:p>
          <a:p>
            <a:pPr algn="just"/>
            <a:r>
              <a:rPr lang="en-US" altLang="ja-JP" sz="1400" b="1" dirty="0">
                <a:latin typeface="DENSO TP 2017 Regular" panose="020B0500000000000000" pitchFamily="34" charset="-128"/>
                <a:ea typeface="DENSO TP 2017 Regular" panose="020B0500000000000000" pitchFamily="34" charset="-128"/>
              </a:rPr>
              <a:t>Communicate and consult with employees,</a:t>
            </a:r>
            <a:r>
              <a:rPr lang="ja-JP" altLang="en-US" sz="1400" b="1" dirty="0">
                <a:latin typeface="DENSO TP 2017 Regular" panose="020B0500000000000000" pitchFamily="34" charset="-128"/>
                <a:ea typeface="DENSO TP 2017 Regular" panose="020B0500000000000000" pitchFamily="34" charset="-128"/>
              </a:rPr>
              <a:t> </a:t>
            </a:r>
            <a:r>
              <a:rPr lang="en-US" altLang="ja-JP" sz="1400" b="1" dirty="0">
                <a:latin typeface="DENSO TP 2017 Regular" panose="020B0500000000000000" pitchFamily="34" charset="-128"/>
                <a:ea typeface="DENSO TP 2017 Regular" panose="020B0500000000000000" pitchFamily="34" charset="-128"/>
              </a:rPr>
              <a:t>freedom of association</a:t>
            </a:r>
            <a:r>
              <a:rPr lang="ja-JP" altLang="en-US" sz="1400" b="1" dirty="0">
                <a:latin typeface="DENSO TP 2017 Regular" panose="020B0500000000000000" pitchFamily="34" charset="-128"/>
                <a:ea typeface="DENSO TP 2017 Regular" panose="020B0500000000000000" pitchFamily="34" charset="-128"/>
              </a:rPr>
              <a:t>　</a:t>
            </a:r>
            <a:endParaRPr lang="en-US" altLang="ja-JP" sz="1400" b="1" dirty="0">
              <a:latin typeface="DENSO TP 2017 Regular" panose="020B0500000000000000" pitchFamily="34" charset="-128"/>
              <a:ea typeface="DENSO TP 2017 Regular" panose="020B0500000000000000" pitchFamily="34" charset="-128"/>
            </a:endParaRPr>
          </a:p>
          <a:p>
            <a:pPr algn="dist"/>
            <a:r>
              <a:rPr lang="ja-JP" altLang="en-US" sz="1200" dirty="0">
                <a:latin typeface="DENSO" pitchFamily="50" charset="0"/>
              </a:rPr>
              <a:t>・</a:t>
            </a:r>
            <a:r>
              <a:rPr lang="en-US" altLang="ja-JP" sz="1200" dirty="0">
                <a:latin typeface="DENSO" panose="00000500000000000000"/>
                <a:ea typeface="DENSO TP 2017 Regular" panose="020B0500000000000000" pitchFamily="34" charset="-128"/>
              </a:rPr>
              <a:t>Recognize the employees‘ right to freely associate, not to associate,</a:t>
            </a:r>
            <a:r>
              <a:rPr lang="ja-JP" altLang="en-US" sz="1200" dirty="0">
                <a:latin typeface="DENSO" panose="00000500000000000000"/>
                <a:ea typeface="DENSO TP 2017 Regular" panose="020B0500000000000000" pitchFamily="34" charset="-128"/>
              </a:rPr>
              <a:t> </a:t>
            </a:r>
            <a:r>
              <a:rPr lang="en-US" altLang="ja-JP" sz="1200" dirty="0">
                <a:latin typeface="DENSO" panose="00000500000000000000"/>
                <a:ea typeface="DENSO TP 2017 Regular" panose="020B0500000000000000" pitchFamily="34" charset="-128"/>
              </a:rPr>
              <a:t>complying with local</a:t>
            </a:r>
          </a:p>
          <a:p>
            <a:r>
              <a:rPr lang="en-US" altLang="ja-JP" sz="1200" dirty="0">
                <a:latin typeface="DENSO" panose="00000500000000000000"/>
                <a:ea typeface="DENSO TP 2017 Regular" panose="020B0500000000000000" pitchFamily="34" charset="-128"/>
              </a:rPr>
              <a:t>  applicable laws and regulations, etc. in which we operate.</a:t>
            </a:r>
          </a:p>
          <a:p>
            <a:pPr algn="just"/>
            <a:r>
              <a:rPr lang="ja-JP" altLang="en-US" sz="1200" dirty="0">
                <a:latin typeface="DENSO" pitchFamily="50" charset="0"/>
              </a:rPr>
              <a:t>・</a:t>
            </a:r>
            <a:r>
              <a:rPr lang="en-US" altLang="ja-JP" sz="1200" dirty="0">
                <a:latin typeface="DENSO" pitchFamily="50" charset="0"/>
              </a:rPr>
              <a:t>Sincerely communicate and consult with employees or their representatives.</a:t>
            </a:r>
          </a:p>
          <a:p>
            <a:pPr algn="just"/>
            <a:endParaRPr lang="en-US" altLang="ja-JP" sz="1200" dirty="0">
              <a:latin typeface="DENSO TP 2017 Regular" panose="020B0500000000000000" pitchFamily="34" charset="-128"/>
              <a:ea typeface="DENSO TP 2017 Regular" panose="020B0500000000000000" pitchFamily="34" charset="-128"/>
            </a:endParaRPr>
          </a:p>
          <a:p>
            <a:pPr algn="just"/>
            <a:endParaRPr lang="en-US" altLang="ja-JP" sz="1200" dirty="0">
              <a:latin typeface="DENSO TP 2017 Regular" panose="020B0500000000000000" pitchFamily="34" charset="-128"/>
              <a:ea typeface="DENSO TP 2017 Regular" panose="020B0500000000000000" pitchFamily="34" charset="-128"/>
            </a:endParaRPr>
          </a:p>
          <a:p>
            <a:pPr algn="just"/>
            <a:r>
              <a:rPr lang="en-US" altLang="ja-JP" sz="1400" b="1" dirty="0">
                <a:latin typeface="DENSO TP 2017 Regular" panose="020B0500000000000000" pitchFamily="34" charset="-128"/>
                <a:ea typeface="DENSO TP 2017 Regular" panose="020B0500000000000000" pitchFamily="34" charset="-128"/>
              </a:rPr>
              <a:t>Safe and healthy working environment</a:t>
            </a:r>
          </a:p>
          <a:p>
            <a:pPr marL="85725" indent="-85725" algn="just"/>
            <a:r>
              <a:rPr lang="ja-JP" altLang="en-US" sz="1200" dirty="0">
                <a:latin typeface="DENSO" pitchFamily="50" charset="0"/>
              </a:rPr>
              <a:t>・</a:t>
            </a:r>
            <a:r>
              <a:rPr lang="en-US" altLang="ja-JP" sz="1200" dirty="0">
                <a:latin typeface="DENSO" pitchFamily="50" charset="0"/>
              </a:rPr>
              <a:t>Place the highest priority on safety/health programs and policies at the workplace, so that each employee is able to work without undue concerns, identify hazards and strive to prevent accidents and injuries from occurring at the workplace. </a:t>
            </a:r>
          </a:p>
          <a:p>
            <a:pPr marL="85725" algn="just"/>
            <a:r>
              <a:rPr lang="en-US" altLang="ja-JP" sz="1200" dirty="0">
                <a:latin typeface="DENSO" pitchFamily="50" charset="0"/>
              </a:rPr>
              <a:t>(e.g., safety measures and inspections of machinery and equipment, hazard labeling, management of chemical substances, measures for hazardous operations (formulation of action procedures and rules etc.), protective equipment, safety education/training, health examination etc.).</a:t>
            </a:r>
          </a:p>
          <a:p>
            <a:pPr marL="85725" indent="-85725" algn="just"/>
            <a:r>
              <a:rPr lang="ja-JP" altLang="en-US" sz="1200" dirty="0">
                <a:latin typeface="DENSO" pitchFamily="50" charset="0"/>
              </a:rPr>
              <a:t>・</a:t>
            </a:r>
            <a:r>
              <a:rPr lang="en-US" altLang="ja-JP" sz="1200" dirty="0">
                <a:latin typeface="DENSO" pitchFamily="50" charset="0"/>
              </a:rPr>
              <a:t>Strive to Support efforts to improve the health of employees through health promotion activities at work, guidance for preventing illness, and other means.</a:t>
            </a:r>
          </a:p>
          <a:p>
            <a:pPr algn="just"/>
            <a:endParaRPr lang="en-US" altLang="ja-JP" sz="1200" dirty="0">
              <a:latin typeface="DENSO TP 2017 Regular" panose="020B0500000000000000" pitchFamily="34" charset="-128"/>
              <a:ea typeface="DENSO TP 2017 Regular" panose="020B0500000000000000" pitchFamily="34" charset="-128"/>
            </a:endParaRPr>
          </a:p>
          <a:p>
            <a:pPr algn="just"/>
            <a:endParaRPr lang="en-US" altLang="ja-JP" sz="1200" dirty="0">
              <a:latin typeface="DENSO TP 2017 Regular" panose="020B0500000000000000" pitchFamily="34" charset="-128"/>
              <a:ea typeface="DENSO TP 2017 Regular" panose="020B0500000000000000" pitchFamily="34" charset="-128"/>
            </a:endParaRPr>
          </a:p>
          <a:p>
            <a:pPr algn="just"/>
            <a:r>
              <a:rPr lang="en-US" altLang="ja-JP" sz="1400" b="1" dirty="0">
                <a:latin typeface="DENSO TP 2017 Regular" panose="020B0500000000000000" pitchFamily="34" charset="-128"/>
                <a:ea typeface="DENSO TP 2017 Regular" panose="020B0500000000000000" pitchFamily="34" charset="-128"/>
              </a:rPr>
              <a:t>Personnel training</a:t>
            </a:r>
          </a:p>
          <a:p>
            <a:pPr algn="just"/>
            <a:r>
              <a:rPr lang="en-US" altLang="ja-JP" sz="1200" dirty="0">
                <a:latin typeface="DENSO" pitchFamily="50" charset="0"/>
              </a:rPr>
              <a:t>Train employees to help them develop their careers and abilities. </a:t>
            </a:r>
          </a:p>
        </p:txBody>
      </p:sp>
      <p:sp>
        <p:nvSpPr>
          <p:cNvPr id="6" name="テキスト ボックス 5"/>
          <p:cNvSpPr txBox="1"/>
          <p:nvPr/>
        </p:nvSpPr>
        <p:spPr>
          <a:xfrm>
            <a:off x="504056" y="965732"/>
            <a:ext cx="5868863" cy="362152"/>
          </a:xfrm>
          <a:prstGeom prst="rect">
            <a:avLst/>
          </a:prstGeom>
          <a:noFill/>
        </p:spPr>
        <p:txBody>
          <a:bodyPr wrap="square" lIns="99569" tIns="49785" rIns="99569" bIns="49785" rtlCol="0">
            <a:spAutoFit/>
          </a:bodyPr>
          <a:lstStyle/>
          <a:p>
            <a:r>
              <a:rPr lang="en-US" altLang="ja-JP" sz="1700" b="1" dirty="0">
                <a:latin typeface="DENSO TP 2017 Regular" panose="020B0500000000000000" pitchFamily="34" charset="-128"/>
                <a:ea typeface="DENSO TP 2017 Regular" panose="020B0500000000000000" pitchFamily="34" charset="-128"/>
              </a:rPr>
              <a:t>IV. Supplier Sustainability Guidelines</a:t>
            </a:r>
            <a:endParaRPr lang="ja-JP" altLang="ja-JP" sz="1700" dirty="0">
              <a:latin typeface="DENSO TP 2017 Regular" panose="020B0500000000000000" pitchFamily="34" charset="-128"/>
              <a:ea typeface="DENSO TP 2017 Regular" panose="020B0500000000000000" pitchFamily="34" charset="-128"/>
            </a:endParaRPr>
          </a:p>
        </p:txBody>
      </p:sp>
      <p:sp>
        <p:nvSpPr>
          <p:cNvPr id="8" name="テキスト ボックス 7"/>
          <p:cNvSpPr txBox="1"/>
          <p:nvPr/>
        </p:nvSpPr>
        <p:spPr>
          <a:xfrm>
            <a:off x="3564607" y="10416401"/>
            <a:ext cx="626838" cy="461665"/>
          </a:xfrm>
          <a:prstGeom prst="rect">
            <a:avLst/>
          </a:prstGeom>
          <a:noFill/>
        </p:spPr>
        <p:txBody>
          <a:bodyPr wrap="square" rtlCol="0">
            <a:spAutoFit/>
          </a:bodyPr>
          <a:lstStyle/>
          <a:p>
            <a:pPr algn="ctr"/>
            <a:r>
              <a:rPr lang="en-US" altLang="ja-JP" sz="1200" dirty="0">
                <a:latin typeface="DENSO" pitchFamily="50" charset="0"/>
              </a:rPr>
              <a:t>8</a:t>
            </a:r>
          </a:p>
          <a:p>
            <a:pPr algn="ctr"/>
            <a:endParaRPr kumimoji="1" lang="ja-JP" altLang="en-US" sz="1200" dirty="0">
              <a:latin typeface="DENSO" pitchFamily="50" charset="0"/>
            </a:endParaRPr>
          </a:p>
        </p:txBody>
      </p:sp>
    </p:spTree>
    <p:extLst>
      <p:ext uri="{BB962C8B-B14F-4D97-AF65-F5344CB8AC3E}">
        <p14:creationId xmlns:p14="http://schemas.microsoft.com/office/powerpoint/2010/main" val="1720498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図 6"/>
          <p:cNvPicPr>
            <a:picLocks noChangeAspect="1"/>
          </p:cNvPicPr>
          <p:nvPr/>
        </p:nvPicPr>
        <p:blipFill rotWithShape="1">
          <a:blip r:embed="rId2" cstate="print">
            <a:extLst>
              <a:ext uri="{28A0092B-C50C-407E-A947-70E740481C1C}">
                <a14:useLocalDpi xmlns:a14="http://schemas.microsoft.com/office/drawing/2010/main" val="0"/>
              </a:ext>
            </a:extLst>
          </a:blip>
          <a:srcRect l="36937" t="16988" r="56370" b="69878"/>
          <a:stretch/>
        </p:blipFill>
        <p:spPr>
          <a:xfrm>
            <a:off x="3564607" y="0"/>
            <a:ext cx="697318" cy="972320"/>
          </a:xfrm>
          <a:prstGeom prst="rect">
            <a:avLst/>
          </a:prstGeom>
        </p:spPr>
      </p:pic>
      <p:sp>
        <p:nvSpPr>
          <p:cNvPr id="11" name="テキスト ボックス 10"/>
          <p:cNvSpPr txBox="1"/>
          <p:nvPr/>
        </p:nvSpPr>
        <p:spPr>
          <a:xfrm>
            <a:off x="-107801" y="1391755"/>
            <a:ext cx="5220791" cy="346764"/>
          </a:xfrm>
          <a:prstGeom prst="rect">
            <a:avLst/>
          </a:prstGeom>
          <a:noFill/>
        </p:spPr>
        <p:txBody>
          <a:bodyPr wrap="square" lIns="99569" tIns="49785" rIns="99569" bIns="49785" rtlCol="0">
            <a:spAutoFit/>
          </a:bodyPr>
          <a:lstStyle/>
          <a:p>
            <a:pPr indent="735013"/>
            <a:r>
              <a:rPr lang="en-US" altLang="ja-JP" sz="1600" b="1" dirty="0">
                <a:latin typeface="DENSO TP 2017 Regular" panose="020B0500000000000000" pitchFamily="34" charset="-128"/>
                <a:ea typeface="DENSO TP 2017 Regular" panose="020B0500000000000000" pitchFamily="34" charset="-128"/>
              </a:rPr>
              <a:t>3.  Environment</a:t>
            </a:r>
            <a:endParaRPr lang="ja-JP" altLang="ja-JP" sz="1600" b="1" dirty="0">
              <a:latin typeface="DENSO TP 2017 Regular" panose="020B0500000000000000" pitchFamily="34" charset="-128"/>
              <a:ea typeface="DENSO TP 2017 Regular" panose="020B0500000000000000" pitchFamily="34" charset="-128"/>
            </a:endParaRPr>
          </a:p>
        </p:txBody>
      </p:sp>
      <p:sp>
        <p:nvSpPr>
          <p:cNvPr id="12" name="テキスト ボックス 11"/>
          <p:cNvSpPr txBox="1"/>
          <p:nvPr/>
        </p:nvSpPr>
        <p:spPr>
          <a:xfrm>
            <a:off x="694060" y="2034332"/>
            <a:ext cx="6182915" cy="8164288"/>
          </a:xfrm>
          <a:prstGeom prst="rect">
            <a:avLst/>
          </a:prstGeom>
          <a:noFill/>
        </p:spPr>
        <p:txBody>
          <a:bodyPr wrap="square" lIns="99569" tIns="49785" rIns="99569" bIns="49785" rtlCol="0">
            <a:spAutoFit/>
          </a:bodyPr>
          <a:lstStyle/>
          <a:p>
            <a:pPr algn="just"/>
            <a:r>
              <a:rPr lang="en-US" altLang="ja-JP" sz="1400" b="1" dirty="0">
                <a:latin typeface="DENSO TP 2017 Regular" panose="020B0500000000000000" pitchFamily="34" charset="-128"/>
                <a:ea typeface="DENSO TP 2017 Regular" panose="020B0500000000000000" pitchFamily="34" charset="-128"/>
              </a:rPr>
              <a:t>Environmental management</a:t>
            </a:r>
          </a:p>
          <a:p>
            <a:pPr algn="just"/>
            <a:r>
              <a:rPr lang="en-US" altLang="ja-JP" sz="1200" dirty="0">
                <a:latin typeface="DENSO" pitchFamily="50" charset="0"/>
              </a:rPr>
              <a:t>For the promotion of environmental conservation activities, in addition to complying with applicable laws and regulations, establish the company-wide management system and improve it continuously. </a:t>
            </a:r>
          </a:p>
          <a:p>
            <a:pPr algn="just"/>
            <a:endParaRPr lang="en-US" altLang="ja-JP" sz="1200" b="1" dirty="0">
              <a:latin typeface="DENSO TP 2017 Regular" panose="020B0500000000000000" pitchFamily="34" charset="-128"/>
              <a:ea typeface="DENSO TP 2017 Regular" panose="020B0500000000000000" pitchFamily="34" charset="-128"/>
            </a:endParaRPr>
          </a:p>
          <a:p>
            <a:pPr algn="just"/>
            <a:endParaRPr lang="en-US" altLang="ja-JP" sz="1200" b="1" dirty="0">
              <a:latin typeface="DENSO TP 2017 Regular" panose="020B0500000000000000" pitchFamily="34" charset="-128"/>
              <a:ea typeface="DENSO TP 2017 Regular" panose="020B0500000000000000" pitchFamily="34" charset="-128"/>
            </a:endParaRPr>
          </a:p>
          <a:p>
            <a:pPr algn="just"/>
            <a:r>
              <a:rPr lang="en-US" altLang="ja-JP" sz="1400" b="1" dirty="0">
                <a:latin typeface="DENSO TP 2017 Regular" panose="020B0500000000000000" pitchFamily="34" charset="-128"/>
                <a:ea typeface="DENSO TP 2017 Regular" panose="020B0500000000000000" pitchFamily="34" charset="-128"/>
              </a:rPr>
              <a:t>Reduce greenhouse gas emissions</a:t>
            </a:r>
          </a:p>
          <a:p>
            <a:pPr marL="92075" indent="-92075" algn="just"/>
            <a:r>
              <a:rPr lang="ja-JP" altLang="en-US" sz="1200" dirty="0">
                <a:latin typeface="DENSO" panose="00000500000000000000"/>
                <a:ea typeface="DENSO TP 2017 Regular" panose="020B0500000000000000" pitchFamily="34" charset="-128"/>
              </a:rPr>
              <a:t>・</a:t>
            </a:r>
            <a:r>
              <a:rPr lang="en-US" altLang="ja-JP" sz="1200" dirty="0">
                <a:latin typeface="DENSO" panose="00000500000000000000"/>
                <a:ea typeface="DENSO TP 2017 Regular" panose="020B0500000000000000" pitchFamily="34" charset="-128"/>
              </a:rPr>
              <a:t>For the prevention of global warming, strive to manage and reduce greenhouse gas emissions from the business activities throughout the entire life cycle, and use energy effectively</a:t>
            </a:r>
          </a:p>
          <a:p>
            <a:pPr marL="92075" indent="-92075" algn="just"/>
            <a:r>
              <a:rPr lang="ja-JP" altLang="en-US" sz="1200" dirty="0">
                <a:latin typeface="DENSO" panose="00000500000000000000"/>
                <a:ea typeface="DENSO TP 2017 Regular" panose="020B0500000000000000" pitchFamily="34" charset="-128"/>
              </a:rPr>
              <a:t>・</a:t>
            </a:r>
            <a:r>
              <a:rPr lang="en-US" altLang="ja-JP" sz="1200" dirty="0">
                <a:latin typeface="DENSO" panose="00000500000000000000"/>
                <a:ea typeface="DENSO TP 2017 Regular" panose="020B0500000000000000" pitchFamily="34" charset="-128"/>
              </a:rPr>
              <a:t>Under a united effort with your suppliers, strive to plan and promote all kinds of reduction measures, such as identifying and disclosure</a:t>
            </a:r>
            <a:r>
              <a:rPr lang="ja-JP" altLang="en-US" sz="1200" dirty="0">
                <a:latin typeface="DENSO" panose="00000500000000000000"/>
                <a:ea typeface="DENSO TP 2017 Regular" panose="020B0500000000000000" pitchFamily="34" charset="-128"/>
              </a:rPr>
              <a:t> </a:t>
            </a:r>
            <a:r>
              <a:rPr lang="en-US" altLang="ja-JP" sz="1200" dirty="0">
                <a:latin typeface="DENSO" panose="00000500000000000000"/>
                <a:ea typeface="DENSO TP 2017 Regular" panose="020B0500000000000000" pitchFamily="34" charset="-128"/>
              </a:rPr>
              <a:t>of information on emissions, energy conservation, facility improvement, material substitution, and the introduction of renewable energy.</a:t>
            </a:r>
            <a:endParaRPr lang="en-US" altLang="ja-JP" sz="1100" dirty="0">
              <a:latin typeface="DENSO" panose="00000500000000000000"/>
            </a:endParaRPr>
          </a:p>
          <a:p>
            <a:pPr algn="just"/>
            <a:endParaRPr lang="en-US" altLang="ja-JP" sz="1100" dirty="0">
              <a:latin typeface="DENSO" panose="00000500000000000000"/>
            </a:endParaRPr>
          </a:p>
          <a:p>
            <a:r>
              <a:rPr lang="en-US" altLang="ja-JP" sz="1400" b="1" dirty="0">
                <a:latin typeface="DENSO TP 2017 Regular" panose="020B0500000000000000" pitchFamily="34" charset="-128"/>
                <a:ea typeface="DENSO TP 2017 Regular" panose="020B0500000000000000" pitchFamily="34" charset="-128"/>
              </a:rPr>
              <a:t>Prevent air, water, soil, and other environmental contamination</a:t>
            </a:r>
          </a:p>
          <a:p>
            <a:pPr algn="just"/>
            <a:r>
              <a:rPr lang="en-US" altLang="ja-JP" sz="1200" dirty="0">
                <a:latin typeface="DENSO" pitchFamily="50" charset="0"/>
              </a:rPr>
              <a:t>For the prevention of air, water, soil, and other environmental contamination, in addition to complying with applicable laws and regulations, monitor output continuously and reduce pollutants.</a:t>
            </a:r>
          </a:p>
          <a:p>
            <a:pPr algn="just"/>
            <a:endParaRPr lang="en-US" altLang="ja-JP" sz="1200" dirty="0">
              <a:latin typeface="DENSO" pitchFamily="50" charset="0"/>
            </a:endParaRPr>
          </a:p>
          <a:p>
            <a:pPr algn="just"/>
            <a:endParaRPr lang="en-US" altLang="ja-JP" sz="1200" dirty="0">
              <a:latin typeface="DENSO" pitchFamily="50" charset="0"/>
            </a:endParaRPr>
          </a:p>
          <a:p>
            <a:pPr algn="just"/>
            <a:r>
              <a:rPr lang="en-US" altLang="ja-JP" sz="1400" b="1" dirty="0">
                <a:latin typeface="DENSO TP 2017 Regular" panose="020B0500000000000000" pitchFamily="34" charset="-128"/>
                <a:ea typeface="DENSO TP 2017 Regular" panose="020B0500000000000000" pitchFamily="34" charset="-128"/>
              </a:rPr>
              <a:t>Save resources and reduce waste</a:t>
            </a:r>
          </a:p>
          <a:p>
            <a:pPr algn="just"/>
            <a:r>
              <a:rPr lang="en-US" altLang="ja-JP" sz="1200" dirty="0">
                <a:latin typeface="DENSO" pitchFamily="50" charset="0"/>
              </a:rPr>
              <a:t>In addition to complying with applicable laws and regulations for proper disposal, recycle and use resources effectively to reduce waste.</a:t>
            </a:r>
          </a:p>
          <a:p>
            <a:pPr algn="just"/>
            <a:r>
              <a:rPr lang="en-US" altLang="ja-JP" sz="1200" dirty="0">
                <a:latin typeface="DENSO" pitchFamily="50" charset="0"/>
              </a:rPr>
              <a:t> </a:t>
            </a:r>
          </a:p>
          <a:p>
            <a:pPr algn="just"/>
            <a:endParaRPr lang="en-US" altLang="ja-JP" sz="1200" dirty="0">
              <a:latin typeface="DENSO" pitchFamily="50" charset="0"/>
            </a:endParaRPr>
          </a:p>
          <a:p>
            <a:pPr algn="just"/>
            <a:r>
              <a:rPr lang="en-US" altLang="ja-JP" sz="1400" b="1" dirty="0">
                <a:latin typeface="DENSO TP 2017 Regular" panose="020B0500000000000000" pitchFamily="34" charset="-128"/>
                <a:ea typeface="DENSO TP 2017 Regular" panose="020B0500000000000000" pitchFamily="34" charset="-128"/>
              </a:rPr>
              <a:t>Control chemical substances</a:t>
            </a:r>
          </a:p>
          <a:p>
            <a:pPr algn="just"/>
            <a:r>
              <a:rPr lang="en-US" altLang="ja-JP" sz="1200" dirty="0">
                <a:latin typeface="DENSO" pitchFamily="50" charset="0"/>
              </a:rPr>
              <a:t>Carefully control chemical substances that may cause environmental contamination.</a:t>
            </a:r>
          </a:p>
          <a:p>
            <a:pPr algn="just"/>
            <a:r>
              <a:rPr lang="en-US" altLang="ja-JP" sz="1200" dirty="0">
                <a:latin typeface="DENSO" pitchFamily="50" charset="0"/>
              </a:rPr>
              <a:t>Do not provide products containing chemical substances that are prohibited by applicable laws and regulations.</a:t>
            </a:r>
          </a:p>
          <a:p>
            <a:pPr algn="just"/>
            <a:r>
              <a:rPr lang="en-US" altLang="ja-JP" sz="1200" dirty="0">
                <a:latin typeface="DENSO" pitchFamily="50" charset="0"/>
              </a:rPr>
              <a:t>In addition to prohibiting illegal chemical substances in the manufacturing process, monitor emissions and make reports to regulatory agencies as </a:t>
            </a:r>
          </a:p>
          <a:p>
            <a:pPr algn="just"/>
            <a:r>
              <a:rPr lang="en-US" altLang="ja-JP" sz="1200" dirty="0">
                <a:latin typeface="DENSO" pitchFamily="50" charset="0"/>
              </a:rPr>
              <a:t>required by applicable laws and regulations.</a:t>
            </a:r>
          </a:p>
          <a:p>
            <a:pPr algn="just"/>
            <a:endParaRPr lang="en-US" altLang="ja-JP" sz="1200" dirty="0">
              <a:latin typeface="DENSO" pitchFamily="50" charset="0"/>
            </a:endParaRPr>
          </a:p>
          <a:p>
            <a:pPr algn="just"/>
            <a:endParaRPr lang="en-US" altLang="ja-JP" sz="1200" b="1" dirty="0">
              <a:latin typeface="DENSO" pitchFamily="50" charset="0"/>
            </a:endParaRPr>
          </a:p>
          <a:p>
            <a:pPr algn="just"/>
            <a:r>
              <a:rPr lang="en-US" altLang="ja-JP" sz="1400" b="1" dirty="0">
                <a:latin typeface="DENSO TP 2017 Regular" panose="020B0500000000000000" pitchFamily="34" charset="-128"/>
                <a:ea typeface="DENSO TP 2017 Regular" panose="020B0500000000000000" pitchFamily="34" charset="-128"/>
              </a:rPr>
              <a:t>Conservation of Biodiversity</a:t>
            </a:r>
          </a:p>
          <a:p>
            <a:pPr algn="just"/>
            <a:r>
              <a:rPr lang="en-US" altLang="ja-JP" sz="1200" dirty="0">
                <a:latin typeface="DENSO" pitchFamily="50" charset="0"/>
              </a:rPr>
              <a:t>Reduce our impact on biodiversity and ensure its sustainable use through biodiversity-conscious business activities.</a:t>
            </a:r>
          </a:p>
          <a:p>
            <a:pPr algn="just"/>
            <a:endParaRPr lang="en-US" altLang="ja-JP" sz="1200" dirty="0">
              <a:latin typeface="DENSO" pitchFamily="50" charset="0"/>
            </a:endParaRPr>
          </a:p>
          <a:p>
            <a:pPr algn="just"/>
            <a:r>
              <a:rPr lang="en-US" altLang="ja-JP" sz="1100" dirty="0">
                <a:latin typeface="DENSO" pitchFamily="50" charset="0"/>
              </a:rPr>
              <a:t>※ </a:t>
            </a:r>
            <a:r>
              <a:rPr lang="en-US" altLang="ja-JP" sz="1050" dirty="0">
                <a:latin typeface="DENSO TP 2017 Regular" panose="020B0500000000000000" pitchFamily="34" charset="-128"/>
                <a:ea typeface="DENSO TP 2017 Regular" panose="020B0500000000000000" pitchFamily="34" charset="-128"/>
              </a:rPr>
              <a:t>Refer to the ”Green Procurement Guideline“ </a:t>
            </a:r>
            <a:endParaRPr lang="en-US" altLang="ja-JP" sz="1100" dirty="0">
              <a:latin typeface="DENSO TP 2017 Regular" panose="020B0500000000000000" pitchFamily="34" charset="-128"/>
              <a:ea typeface="DENSO TP 2017 Regular" panose="020B0500000000000000" pitchFamily="34" charset="-128"/>
            </a:endParaRPr>
          </a:p>
          <a:p>
            <a:pPr indent="182563" algn="just"/>
            <a:r>
              <a:rPr lang="ja-JP" altLang="en-US" sz="1050" dirty="0">
                <a:latin typeface="DENSO" pitchFamily="50" charset="0"/>
              </a:rPr>
              <a:t>（</a:t>
            </a:r>
            <a:r>
              <a:rPr lang="en-US" altLang="ja-JP" sz="1050" dirty="0">
                <a:latin typeface="DENSO" pitchFamily="50" charset="0"/>
              </a:rPr>
              <a:t>You can find the English version from this site</a:t>
            </a:r>
            <a:r>
              <a:rPr lang="ja-JP" altLang="en-US" sz="1050" dirty="0">
                <a:latin typeface="DENSO" pitchFamily="50" charset="0"/>
              </a:rPr>
              <a:t> </a:t>
            </a:r>
            <a:r>
              <a:rPr lang="en-US" altLang="ja-JP" sz="1050" dirty="0">
                <a:latin typeface="DENSO" pitchFamily="50" charset="0"/>
              </a:rPr>
              <a:t>below</a:t>
            </a:r>
            <a:r>
              <a:rPr lang="en-US" altLang="ja-JP" sz="1100" dirty="0">
                <a:latin typeface="DENSO" pitchFamily="50" charset="0"/>
              </a:rPr>
              <a:t>.</a:t>
            </a:r>
            <a:r>
              <a:rPr lang="ja-JP" altLang="en-US" sz="1100" dirty="0">
                <a:latin typeface="DENSO" pitchFamily="50" charset="0"/>
              </a:rPr>
              <a:t>）</a:t>
            </a:r>
            <a:endParaRPr lang="en-US" altLang="ja-JP" sz="1100" dirty="0">
              <a:latin typeface="DENSO" pitchFamily="50" charset="0"/>
            </a:endParaRPr>
          </a:p>
          <a:p>
            <a:pPr marL="447675" indent="-447675"/>
            <a:r>
              <a:rPr lang="ja-JP" altLang="en-US" sz="1200" dirty="0">
                <a:latin typeface="DENSO" pitchFamily="50" charset="0"/>
              </a:rPr>
              <a:t>  　　　</a:t>
            </a:r>
            <a:r>
              <a:rPr lang="en-US" altLang="ja-JP" sz="1000" dirty="0">
                <a:latin typeface="DENSO" pitchFamily="50" charset="0"/>
                <a:hlinkClick r:id="rId3"/>
              </a:rPr>
              <a:t> </a:t>
            </a:r>
            <a:r>
              <a:rPr lang="en-US" altLang="ja-JP" sz="900" dirty="0">
                <a:latin typeface="DENSO" pitchFamily="50" charset="0"/>
                <a:hlinkClick r:id="rId3"/>
              </a:rPr>
              <a:t>https://www.denso.com/jp/ja/about-us/sustainability/society/supply-chain/green-procurement/</a:t>
            </a:r>
            <a:endParaRPr lang="en-US" altLang="ja-JP" sz="900" dirty="0">
              <a:latin typeface="DENSO" pitchFamily="50" charset="0"/>
            </a:endParaRPr>
          </a:p>
        </p:txBody>
      </p:sp>
      <p:sp>
        <p:nvSpPr>
          <p:cNvPr id="6" name="テキスト ボックス 5"/>
          <p:cNvSpPr txBox="1"/>
          <p:nvPr/>
        </p:nvSpPr>
        <p:spPr>
          <a:xfrm>
            <a:off x="0" y="880092"/>
            <a:ext cx="7561263" cy="362152"/>
          </a:xfrm>
          <a:prstGeom prst="rect">
            <a:avLst/>
          </a:prstGeom>
          <a:noFill/>
        </p:spPr>
        <p:txBody>
          <a:bodyPr wrap="square" lIns="99569" tIns="49785" rIns="99569" bIns="49785" rtlCol="0">
            <a:spAutoFit/>
          </a:bodyPr>
          <a:lstStyle/>
          <a:p>
            <a:pPr indent="663575"/>
            <a:r>
              <a:rPr lang="en-US" altLang="ja-JP" sz="1700" b="1" dirty="0">
                <a:latin typeface="DENSO TP 2017 Regular" panose="020B0500000000000000" pitchFamily="34" charset="-128"/>
                <a:ea typeface="DENSO TP 2017 Regular" panose="020B0500000000000000" pitchFamily="34" charset="-128"/>
              </a:rPr>
              <a:t>IV. Supplier Sustainability Guidelines</a:t>
            </a:r>
            <a:endParaRPr lang="ja-JP" altLang="ja-JP" sz="1700" dirty="0">
              <a:latin typeface="DENSO TP 2017 Regular" panose="020B0500000000000000" pitchFamily="34" charset="-128"/>
              <a:ea typeface="DENSO TP 2017 Regular" panose="020B0500000000000000" pitchFamily="34" charset="-128"/>
            </a:endParaRPr>
          </a:p>
        </p:txBody>
      </p:sp>
      <p:sp>
        <p:nvSpPr>
          <p:cNvPr id="8" name="テキスト ボックス 7"/>
          <p:cNvSpPr txBox="1"/>
          <p:nvPr/>
        </p:nvSpPr>
        <p:spPr>
          <a:xfrm>
            <a:off x="3466419" y="10418630"/>
            <a:ext cx="626838" cy="276999"/>
          </a:xfrm>
          <a:prstGeom prst="rect">
            <a:avLst/>
          </a:prstGeom>
          <a:noFill/>
        </p:spPr>
        <p:txBody>
          <a:bodyPr wrap="square" rtlCol="0">
            <a:spAutoFit/>
          </a:bodyPr>
          <a:lstStyle/>
          <a:p>
            <a:pPr algn="ctr"/>
            <a:r>
              <a:rPr kumimoji="1" lang="en-US" altLang="ja-JP" sz="1200" dirty="0">
                <a:latin typeface="DENSO" pitchFamily="50" charset="0"/>
              </a:rPr>
              <a:t>9</a:t>
            </a:r>
            <a:endParaRPr kumimoji="1" lang="ja-JP" altLang="en-US" sz="1200" dirty="0">
              <a:latin typeface="DENSO" pitchFamily="50" charset="0"/>
            </a:endParaRPr>
          </a:p>
        </p:txBody>
      </p:sp>
      <p:pic>
        <p:nvPicPr>
          <p:cNvPr id="9" name="図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84887" y="9379148"/>
            <a:ext cx="660145" cy="660145"/>
          </a:xfrm>
          <a:prstGeom prst="rect">
            <a:avLst/>
          </a:prstGeom>
        </p:spPr>
      </p:pic>
    </p:spTree>
    <p:extLst>
      <p:ext uri="{BB962C8B-B14F-4D97-AF65-F5344CB8AC3E}">
        <p14:creationId xmlns:p14="http://schemas.microsoft.com/office/powerpoint/2010/main" val="2171300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 name="図 9"/>
          <p:cNvPicPr>
            <a:picLocks noChangeAspect="1"/>
          </p:cNvPicPr>
          <p:nvPr/>
        </p:nvPicPr>
        <p:blipFill rotWithShape="1">
          <a:blip r:embed="rId2" cstate="print">
            <a:extLst>
              <a:ext uri="{28A0092B-C50C-407E-A947-70E740481C1C}">
                <a14:useLocalDpi xmlns:a14="http://schemas.microsoft.com/office/drawing/2010/main" val="0"/>
              </a:ext>
            </a:extLst>
          </a:blip>
          <a:srcRect l="36937" t="16988" r="56370" b="69878"/>
          <a:stretch/>
        </p:blipFill>
        <p:spPr>
          <a:xfrm>
            <a:off x="3564607" y="0"/>
            <a:ext cx="697318" cy="972320"/>
          </a:xfrm>
          <a:prstGeom prst="rect">
            <a:avLst/>
          </a:prstGeom>
        </p:spPr>
      </p:pic>
      <p:sp>
        <p:nvSpPr>
          <p:cNvPr id="13" name="テキスト ボックス 12"/>
          <p:cNvSpPr txBox="1"/>
          <p:nvPr/>
        </p:nvSpPr>
        <p:spPr>
          <a:xfrm>
            <a:off x="612279" y="1329214"/>
            <a:ext cx="2725233" cy="346764"/>
          </a:xfrm>
          <a:prstGeom prst="rect">
            <a:avLst/>
          </a:prstGeom>
          <a:noFill/>
        </p:spPr>
        <p:txBody>
          <a:bodyPr wrap="square" lIns="99569" tIns="49785" rIns="99569" bIns="49785" rtlCol="0">
            <a:spAutoFit/>
          </a:bodyPr>
          <a:lstStyle/>
          <a:p>
            <a:r>
              <a:rPr lang="en-US" altLang="ja-JP" sz="1600" b="1" dirty="0">
                <a:latin typeface="DENSO TP 2017 Regular" panose="020B0500000000000000" pitchFamily="34" charset="-128"/>
                <a:ea typeface="DENSO TP 2017 Regular" panose="020B0500000000000000" pitchFamily="34" charset="-128"/>
              </a:rPr>
              <a:t>4.  Legal compliance</a:t>
            </a:r>
            <a:endParaRPr lang="ja-JP" altLang="ja-JP" sz="1600" b="1" dirty="0">
              <a:latin typeface="DENSO TP 2017 Regular" panose="020B0500000000000000" pitchFamily="34" charset="-128"/>
              <a:ea typeface="DENSO TP 2017 Regular" panose="020B0500000000000000" pitchFamily="34" charset="-128"/>
            </a:endParaRPr>
          </a:p>
        </p:txBody>
      </p:sp>
      <p:sp>
        <p:nvSpPr>
          <p:cNvPr id="14" name="テキスト ボックス 13"/>
          <p:cNvSpPr txBox="1"/>
          <p:nvPr/>
        </p:nvSpPr>
        <p:spPr>
          <a:xfrm>
            <a:off x="540270" y="1688718"/>
            <a:ext cx="6509115" cy="8410510"/>
          </a:xfrm>
          <a:prstGeom prst="rect">
            <a:avLst/>
          </a:prstGeom>
          <a:noFill/>
        </p:spPr>
        <p:txBody>
          <a:bodyPr wrap="square" lIns="99569" tIns="49785" rIns="99569" bIns="49785" rtlCol="0">
            <a:spAutoFit/>
          </a:bodyPr>
          <a:lstStyle/>
          <a:p>
            <a:pPr algn="just"/>
            <a:r>
              <a:rPr lang="en-US" altLang="ja-JP" sz="1400" b="1" dirty="0">
                <a:latin typeface="DENSO TP 2017 Regular" panose="020B0500000000000000" pitchFamily="34" charset="-128"/>
                <a:ea typeface="DENSO TP 2017 Regular" panose="020B0500000000000000" pitchFamily="34" charset="-128"/>
              </a:rPr>
              <a:t>Compliance with laws</a:t>
            </a:r>
            <a:endParaRPr lang="ja-JP" altLang="ja-JP" sz="1400" b="1" dirty="0">
              <a:latin typeface="DENSO TP 2017 Regular" panose="020B0500000000000000" pitchFamily="34" charset="-128"/>
              <a:ea typeface="DENSO TP 2017 Regular" panose="020B0500000000000000" pitchFamily="34" charset="-128"/>
            </a:endParaRPr>
          </a:p>
          <a:p>
            <a:pPr algn="just"/>
            <a:r>
              <a:rPr lang="ja-JP" altLang="en-US" sz="1200" dirty="0">
                <a:latin typeface="DENSO" pitchFamily="50" charset="0"/>
              </a:rPr>
              <a:t>・ </a:t>
            </a:r>
            <a:r>
              <a:rPr lang="en-US" altLang="ja-JP" sz="1200" dirty="0">
                <a:latin typeface="DENSO" pitchFamily="50" charset="0"/>
              </a:rPr>
              <a:t>Comply with the applicable laws and regulations of each country and region.</a:t>
            </a:r>
            <a:endParaRPr lang="ja-JP" altLang="ja-JP" sz="1200" dirty="0">
              <a:latin typeface="DENSO" pitchFamily="50" charset="0"/>
            </a:endParaRPr>
          </a:p>
          <a:p>
            <a:pPr marL="85725"/>
            <a:r>
              <a:rPr lang="en-US" altLang="ja-JP" sz="1200" dirty="0">
                <a:latin typeface="DENSO" pitchFamily="50" charset="0"/>
              </a:rPr>
              <a:t>Establish and implement policies, structures, and mechanisms for ensuring and verifying legal compliance, including a code of conduct, related education, and  a confidential compliance hotline.</a:t>
            </a:r>
          </a:p>
          <a:p>
            <a:pPr marL="85725" indent="-85725" algn="dist"/>
            <a:r>
              <a:rPr lang="ja-JP" altLang="en-US" sz="1200" dirty="0">
                <a:latin typeface="DENSO" pitchFamily="50" charset="0"/>
              </a:rPr>
              <a:t>・</a:t>
            </a:r>
            <a:r>
              <a:rPr lang="en-US" altLang="ja-JP" sz="1200" dirty="0">
                <a:latin typeface="DENSO" pitchFamily="50" charset="0"/>
              </a:rPr>
              <a:t>Maintain the confidentiality of the whistleblower and will not dismiss, threaten, harass, or otherwise disadvantage the informant, if an employee or business partner reports a</a:t>
            </a:r>
          </a:p>
          <a:p>
            <a:r>
              <a:rPr lang="en-US" altLang="ja-JP" sz="1200" dirty="0">
                <a:latin typeface="DENSO" pitchFamily="50" charset="0"/>
              </a:rPr>
              <a:t> consultation or complaint to a confidential compliance hotline.</a:t>
            </a:r>
          </a:p>
          <a:p>
            <a:pPr algn="just"/>
            <a:endParaRPr lang="ja-JP" altLang="ja-JP" sz="1200" dirty="0">
              <a:latin typeface="DENSO" pitchFamily="50" charset="0"/>
            </a:endParaRPr>
          </a:p>
          <a:p>
            <a:pPr algn="just"/>
            <a:r>
              <a:rPr lang="en-US" altLang="ja-JP" sz="1400" b="1" dirty="0">
                <a:latin typeface="DENSO TP 2017 Regular" panose="020B0500000000000000" pitchFamily="34" charset="-128"/>
                <a:ea typeface="DENSO TP 2017 Regular" panose="020B0500000000000000" pitchFamily="34" charset="-128"/>
              </a:rPr>
              <a:t>Compliance with competition laws</a:t>
            </a:r>
            <a:endParaRPr lang="ja-JP" altLang="ja-JP" sz="1400" b="1" dirty="0">
              <a:latin typeface="DENSO TP 2017 Regular" panose="020B0500000000000000" pitchFamily="34" charset="-128"/>
              <a:ea typeface="DENSO TP 2017 Regular" panose="020B0500000000000000" pitchFamily="34" charset="-128"/>
            </a:endParaRPr>
          </a:p>
          <a:p>
            <a:pPr algn="just"/>
            <a:r>
              <a:rPr lang="en-US" altLang="ja-JP" sz="1200" dirty="0">
                <a:latin typeface="DENSO" pitchFamily="50" charset="0"/>
              </a:rPr>
              <a:t>Do not engage in illegal acts regarding the competition laws and regulations of each country and region, including private monopolies, unreasonable restraint of trade (cartels, collusive bidding, etc.), or unfair trade practices.</a:t>
            </a:r>
            <a:endParaRPr lang="ja-JP" altLang="ja-JP" sz="1200" dirty="0">
              <a:latin typeface="DENSO" pitchFamily="50" charset="0"/>
            </a:endParaRPr>
          </a:p>
          <a:p>
            <a:pPr algn="just"/>
            <a:r>
              <a:rPr lang="en-US" altLang="ja-JP" sz="1200" dirty="0">
                <a:latin typeface="DENSO" pitchFamily="50" charset="0"/>
              </a:rPr>
              <a:t>  </a:t>
            </a:r>
          </a:p>
          <a:p>
            <a:pPr algn="just"/>
            <a:r>
              <a:rPr lang="en-US" altLang="ja-JP" sz="1400" b="1" dirty="0">
                <a:latin typeface="DENSO TP 2017 Regular" panose="020B0500000000000000" pitchFamily="34" charset="-128"/>
                <a:ea typeface="DENSO TP 2017 Regular" panose="020B0500000000000000" pitchFamily="34" charset="-128"/>
              </a:rPr>
              <a:t>Anti-corruption measures</a:t>
            </a:r>
            <a:endParaRPr lang="ja-JP" altLang="ja-JP" sz="1400" b="1" dirty="0">
              <a:latin typeface="DENSO TP 2017 Regular" panose="020B0500000000000000" pitchFamily="34" charset="-128"/>
              <a:ea typeface="DENSO TP 2017 Regular" panose="020B0500000000000000" pitchFamily="34" charset="-128"/>
            </a:endParaRPr>
          </a:p>
          <a:p>
            <a:pPr marL="85725" indent="-85725" algn="just"/>
            <a:r>
              <a:rPr lang="ja-JP" altLang="en-US" sz="1200" dirty="0">
                <a:latin typeface="DENSO" pitchFamily="50" charset="0"/>
              </a:rPr>
              <a:t>・</a:t>
            </a:r>
            <a:r>
              <a:rPr lang="en-US" altLang="ja-JP" sz="1200" dirty="0">
                <a:latin typeface="DENSO" pitchFamily="50" charset="0"/>
              </a:rPr>
              <a:t>Keep the transparent and fair relationships with political parties or administrative bodies and do not engage in giving the bribe, illegal political donations or contributions.</a:t>
            </a:r>
            <a:endParaRPr lang="ja-JP" altLang="ja-JP" sz="1200" dirty="0">
              <a:latin typeface="DENSO" pitchFamily="50" charset="0"/>
            </a:endParaRPr>
          </a:p>
          <a:p>
            <a:pPr marL="85725" algn="just"/>
            <a:r>
              <a:rPr lang="en-US" altLang="ja-JP" sz="1200" dirty="0">
                <a:latin typeface="DENSO" pitchFamily="50" charset="0"/>
              </a:rPr>
              <a:t>Do not engage in giving or receiving presents, entertainment, or money with customers, suppliers, and other business partners with the intention to acquire or maintain unjust interest or wrongful preferential treatment.</a:t>
            </a:r>
            <a:endParaRPr lang="ja-JP" altLang="ja-JP" sz="1200" dirty="0">
              <a:latin typeface="DENSO" pitchFamily="50" charset="0"/>
            </a:endParaRPr>
          </a:p>
          <a:p>
            <a:pPr marL="85725" indent="-85725" algn="just"/>
            <a:r>
              <a:rPr lang="ja-JP" altLang="en-US" sz="1200" dirty="0">
                <a:latin typeface="DENSO" pitchFamily="50" charset="0"/>
              </a:rPr>
              <a:t>・</a:t>
            </a:r>
            <a:r>
              <a:rPr lang="en-US" altLang="ja-JP" sz="1200" dirty="0">
                <a:latin typeface="DENSO" pitchFamily="50" charset="0"/>
              </a:rPr>
              <a:t>Do not conduct off-the-book, fictitious or otherwise falsified transactions, or any other similar acts prone to be misconstrued as such, and shall make and keep books, records and accounts (ledger sheets and account ledgers, etc.), which, in reasonable detail, accurately and fairly reflect the transactions and disposition of assets.  </a:t>
            </a:r>
          </a:p>
          <a:p>
            <a:pPr algn="just"/>
            <a:endParaRPr lang="en-US" altLang="ja-JP" sz="1200" dirty="0">
              <a:latin typeface="DENSO" pitchFamily="50" charset="0"/>
            </a:endParaRPr>
          </a:p>
          <a:p>
            <a:pPr algn="just"/>
            <a:r>
              <a:rPr lang="en-US" altLang="ja-JP" sz="1400" b="1" dirty="0">
                <a:latin typeface="DENSO TP 2017 Regular" panose="020B0500000000000000" pitchFamily="34" charset="-128"/>
                <a:ea typeface="DENSO TP 2017 Regular" panose="020B0500000000000000" pitchFamily="34" charset="-128"/>
              </a:rPr>
              <a:t>Management and protection of confidential information</a:t>
            </a:r>
            <a:endParaRPr lang="ja-JP" altLang="ja-JP" sz="1400" b="1" dirty="0">
              <a:latin typeface="DENSO TP 2017 Regular" panose="020B0500000000000000" pitchFamily="34" charset="-128"/>
              <a:ea typeface="DENSO TP 2017 Regular" panose="020B0500000000000000" pitchFamily="34" charset="-128"/>
            </a:endParaRPr>
          </a:p>
          <a:p>
            <a:r>
              <a:rPr lang="en-US" altLang="ja-JP" sz="1200" dirty="0">
                <a:latin typeface="DENSO" pitchFamily="50" charset="0"/>
              </a:rPr>
              <a:t>According to the applicable laws and regulations of each country and region, obtain personal and confidential information concerning employees, customers, suppliers, and other business partners only by legitimate means. Manage and protect such information in a secure manner (including measures to protect against cyber attacks), and use the information only within the scope allowed.</a:t>
            </a:r>
            <a:endParaRPr lang="ja-JP" altLang="ja-JP" sz="1200" dirty="0">
              <a:latin typeface="DENSO" pitchFamily="50" charset="0"/>
            </a:endParaRPr>
          </a:p>
          <a:p>
            <a:pPr algn="just"/>
            <a:r>
              <a:rPr lang="en-US" altLang="ja-JP" sz="1200" dirty="0">
                <a:latin typeface="DENSO" pitchFamily="50" charset="0"/>
              </a:rPr>
              <a:t>  </a:t>
            </a:r>
          </a:p>
          <a:p>
            <a:pPr algn="just"/>
            <a:r>
              <a:rPr lang="en-US" altLang="ja-JP" sz="1400" b="1" dirty="0">
                <a:latin typeface="DENSO TP 2017 Regular" panose="020B0500000000000000" pitchFamily="34" charset="-128"/>
                <a:ea typeface="DENSO TP 2017 Regular" panose="020B0500000000000000" pitchFamily="34" charset="-128"/>
              </a:rPr>
              <a:t>Export controls</a:t>
            </a:r>
            <a:endParaRPr lang="ja-JP" altLang="ja-JP" sz="1400" b="1" dirty="0">
              <a:latin typeface="DENSO TP 2017 Regular" panose="020B0500000000000000" pitchFamily="34" charset="-128"/>
              <a:ea typeface="DENSO TP 2017 Regular" panose="020B0500000000000000" pitchFamily="34" charset="-128"/>
            </a:endParaRPr>
          </a:p>
          <a:p>
            <a:pPr algn="dist"/>
            <a:r>
              <a:rPr lang="en-US" altLang="ja-JP" sz="1200" dirty="0">
                <a:latin typeface="DENSO" pitchFamily="50" charset="0"/>
              </a:rPr>
              <a:t>Comply with laws and regulations concerning export controls, thoroughly implement such controls, and establish management confirming whether products, technology, or other </a:t>
            </a:r>
          </a:p>
          <a:p>
            <a:r>
              <a:rPr lang="en-US" altLang="ja-JP" sz="1200" dirty="0">
                <a:latin typeface="DENSO" pitchFamily="50" charset="0"/>
              </a:rPr>
              <a:t>exports are subject to regulations. </a:t>
            </a:r>
            <a:endParaRPr lang="ja-JP" altLang="ja-JP" sz="1200" dirty="0">
              <a:latin typeface="DENSO" pitchFamily="50" charset="0"/>
            </a:endParaRPr>
          </a:p>
          <a:p>
            <a:pPr algn="just"/>
            <a:r>
              <a:rPr lang="en-US" altLang="ja-JP" sz="1200" dirty="0">
                <a:latin typeface="DENSO" pitchFamily="50" charset="0"/>
              </a:rPr>
              <a:t>Prepare and provide documentation of such confirmation.</a:t>
            </a:r>
            <a:endParaRPr lang="ja-JP" altLang="ja-JP" sz="1200" dirty="0">
              <a:latin typeface="DENSO" pitchFamily="50" charset="0"/>
            </a:endParaRPr>
          </a:p>
          <a:p>
            <a:pPr algn="just"/>
            <a:r>
              <a:rPr lang="en-US" altLang="ja-JP" sz="1200" dirty="0">
                <a:latin typeface="DENSO" pitchFamily="50" charset="0"/>
              </a:rPr>
              <a:t> </a:t>
            </a:r>
            <a:r>
              <a:rPr lang="en-US" altLang="ja-JP" sz="1200" b="1" dirty="0">
                <a:latin typeface="DENSO" pitchFamily="50" charset="0"/>
              </a:rPr>
              <a:t> </a:t>
            </a:r>
          </a:p>
          <a:p>
            <a:pPr algn="just"/>
            <a:r>
              <a:rPr lang="en-US" altLang="ja-JP" sz="1400" b="1" dirty="0">
                <a:latin typeface="DENSO TP 2017 Regular" panose="020B0500000000000000" pitchFamily="34" charset="-128"/>
                <a:ea typeface="DENSO TP 2017 Regular" panose="020B0500000000000000" pitchFamily="34" charset="-128"/>
              </a:rPr>
              <a:t>Protection of intellectual property</a:t>
            </a:r>
            <a:endParaRPr lang="ja-JP" altLang="ja-JP" sz="1400" b="1" dirty="0">
              <a:latin typeface="DENSO TP 2017 Regular" panose="020B0500000000000000" pitchFamily="34" charset="-128"/>
              <a:ea typeface="DENSO TP 2017 Regular" panose="020B0500000000000000" pitchFamily="34" charset="-128"/>
            </a:endParaRPr>
          </a:p>
          <a:p>
            <a:pPr marL="92075" indent="-92075" algn="dist"/>
            <a:r>
              <a:rPr lang="ja-JP" altLang="en-US" sz="1200" dirty="0">
                <a:latin typeface="DENSO" pitchFamily="50" charset="0"/>
              </a:rPr>
              <a:t>・</a:t>
            </a:r>
            <a:r>
              <a:rPr lang="en-US" altLang="ja-JP" sz="1200" dirty="0">
                <a:latin typeface="DENSO" pitchFamily="50" charset="0"/>
              </a:rPr>
              <a:t>Continually monitor and protect all intellectual property of the company against any infringement by others. Do not infringe upon the intellectual property of others, illegally use </a:t>
            </a:r>
          </a:p>
          <a:p>
            <a:pPr marL="92075"/>
            <a:r>
              <a:rPr lang="en-US" altLang="ja-JP" sz="1200" dirty="0">
                <a:latin typeface="DENSO" pitchFamily="50" charset="0"/>
              </a:rPr>
              <a:t>such intellectual property, or make illegal copies of software or publications. </a:t>
            </a:r>
          </a:p>
          <a:p>
            <a:pPr marL="92075" indent="-92075" algn="just"/>
            <a:r>
              <a:rPr lang="ja-JP" altLang="en-US" sz="1200" dirty="0">
                <a:latin typeface="DENSO" pitchFamily="50" charset="0"/>
              </a:rPr>
              <a:t>・</a:t>
            </a:r>
            <a:r>
              <a:rPr lang="en-US" altLang="ja-JP" sz="1200" dirty="0">
                <a:latin typeface="DENSO" pitchFamily="50" charset="0"/>
              </a:rPr>
              <a:t>Do not overlook the distribution of counterfeit products that infringe on your company's intellectual property rights.</a:t>
            </a:r>
          </a:p>
        </p:txBody>
      </p:sp>
      <p:sp>
        <p:nvSpPr>
          <p:cNvPr id="6" name="テキスト ボックス 5"/>
          <p:cNvSpPr txBox="1"/>
          <p:nvPr/>
        </p:nvSpPr>
        <p:spPr>
          <a:xfrm>
            <a:off x="-24722" y="894245"/>
            <a:ext cx="7561263" cy="362152"/>
          </a:xfrm>
          <a:prstGeom prst="rect">
            <a:avLst/>
          </a:prstGeom>
          <a:noFill/>
        </p:spPr>
        <p:txBody>
          <a:bodyPr wrap="square" lIns="99569" tIns="49785" rIns="99569" bIns="49785" rtlCol="0">
            <a:spAutoFit/>
          </a:bodyPr>
          <a:lstStyle/>
          <a:p>
            <a:pPr indent="663575"/>
            <a:r>
              <a:rPr lang="en-US" altLang="ja-JP" sz="1700" b="1" dirty="0">
                <a:latin typeface="DENSO TP 2017 Regular" panose="020B0500000000000000" pitchFamily="34" charset="-128"/>
                <a:ea typeface="DENSO TP 2017 Regular" panose="020B0500000000000000" pitchFamily="34" charset="-128"/>
              </a:rPr>
              <a:t>IV. Supplier Sustainability Guidelines</a:t>
            </a:r>
            <a:endParaRPr lang="ja-JP" altLang="ja-JP" sz="1700" dirty="0">
              <a:latin typeface="DENSO TP 2017 Regular" panose="020B0500000000000000" pitchFamily="34" charset="-128"/>
              <a:ea typeface="DENSO TP 2017 Regular" panose="020B0500000000000000" pitchFamily="34" charset="-128"/>
            </a:endParaRPr>
          </a:p>
        </p:txBody>
      </p:sp>
      <p:sp>
        <p:nvSpPr>
          <p:cNvPr id="7" name="テキスト ボックス 6"/>
          <p:cNvSpPr txBox="1"/>
          <p:nvPr/>
        </p:nvSpPr>
        <p:spPr>
          <a:xfrm>
            <a:off x="3466419" y="10418630"/>
            <a:ext cx="626838" cy="276999"/>
          </a:xfrm>
          <a:prstGeom prst="rect">
            <a:avLst/>
          </a:prstGeom>
          <a:noFill/>
        </p:spPr>
        <p:txBody>
          <a:bodyPr wrap="square" rtlCol="0">
            <a:spAutoFit/>
          </a:bodyPr>
          <a:lstStyle/>
          <a:p>
            <a:pPr algn="ctr"/>
            <a:r>
              <a:rPr kumimoji="1" lang="en-US" altLang="ja-JP" sz="1200" dirty="0">
                <a:latin typeface="DENSO" pitchFamily="50" charset="0"/>
              </a:rPr>
              <a:t>10</a:t>
            </a:r>
          </a:p>
        </p:txBody>
      </p:sp>
    </p:spTree>
    <p:extLst>
      <p:ext uri="{BB962C8B-B14F-4D97-AF65-F5344CB8AC3E}">
        <p14:creationId xmlns:p14="http://schemas.microsoft.com/office/powerpoint/2010/main" val="1636563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図 15"/>
          <p:cNvPicPr>
            <a:picLocks noChangeAspect="1"/>
          </p:cNvPicPr>
          <p:nvPr/>
        </p:nvPicPr>
        <p:blipFill rotWithShape="1">
          <a:blip r:embed="rId2" cstate="print">
            <a:extLst>
              <a:ext uri="{28A0092B-C50C-407E-A947-70E740481C1C}">
                <a14:useLocalDpi xmlns:a14="http://schemas.microsoft.com/office/drawing/2010/main" val="0"/>
              </a:ext>
            </a:extLst>
          </a:blip>
          <a:srcRect l="36937" t="16988" r="56370" b="69878"/>
          <a:stretch/>
        </p:blipFill>
        <p:spPr>
          <a:xfrm>
            <a:off x="3564607" y="0"/>
            <a:ext cx="697318" cy="972320"/>
          </a:xfrm>
          <a:prstGeom prst="rect">
            <a:avLst/>
          </a:prstGeom>
        </p:spPr>
      </p:pic>
      <p:sp>
        <p:nvSpPr>
          <p:cNvPr id="19" name="テキスト ボックス 18"/>
          <p:cNvSpPr txBox="1"/>
          <p:nvPr/>
        </p:nvSpPr>
        <p:spPr>
          <a:xfrm>
            <a:off x="396255" y="1615560"/>
            <a:ext cx="5450268" cy="346764"/>
          </a:xfrm>
          <a:prstGeom prst="rect">
            <a:avLst/>
          </a:prstGeom>
          <a:noFill/>
        </p:spPr>
        <p:txBody>
          <a:bodyPr wrap="square" lIns="99569" tIns="49785" rIns="99569" bIns="49785" rtlCol="0">
            <a:spAutoFit/>
          </a:bodyPr>
          <a:lstStyle/>
          <a:p>
            <a:r>
              <a:rPr lang="en-US" altLang="ja-JP" sz="1600" b="1" dirty="0">
                <a:latin typeface="DENSO TP 2017 Regular" panose="020B0500000000000000" pitchFamily="34" charset="-128"/>
                <a:ea typeface="DENSO TP 2017 Regular" panose="020B0500000000000000" pitchFamily="34" charset="-128"/>
              </a:rPr>
              <a:t>5.  Disclosure of Information to Stakeholders</a:t>
            </a:r>
            <a:endParaRPr lang="ja-JP" altLang="ja-JP" sz="1600" b="1" dirty="0">
              <a:latin typeface="DENSO TP 2017 Regular" panose="020B0500000000000000" pitchFamily="34" charset="-128"/>
              <a:ea typeface="DENSO TP 2017 Regular" panose="020B0500000000000000" pitchFamily="34" charset="-128"/>
            </a:endParaRPr>
          </a:p>
        </p:txBody>
      </p:sp>
      <p:sp>
        <p:nvSpPr>
          <p:cNvPr id="21" name="テキスト ボックス 20"/>
          <p:cNvSpPr txBox="1"/>
          <p:nvPr/>
        </p:nvSpPr>
        <p:spPr>
          <a:xfrm>
            <a:off x="468263" y="2131810"/>
            <a:ext cx="6674277" cy="1054650"/>
          </a:xfrm>
          <a:prstGeom prst="rect">
            <a:avLst/>
          </a:prstGeom>
          <a:noFill/>
        </p:spPr>
        <p:txBody>
          <a:bodyPr wrap="square" lIns="99569" tIns="49785" rIns="99569" bIns="49785" rtlCol="0">
            <a:spAutoFit/>
          </a:bodyPr>
          <a:lstStyle/>
          <a:p>
            <a:r>
              <a:rPr lang="en-US" altLang="ja-JP" sz="1400" b="1" dirty="0">
                <a:latin typeface="DENSO TP 2017 Regular" panose="020B0500000000000000" pitchFamily="34" charset="-128"/>
                <a:ea typeface="DENSO TP 2017 Regular" panose="020B0500000000000000" pitchFamily="34" charset="-128"/>
              </a:rPr>
              <a:t>Disclosure of information to stakeholders</a:t>
            </a:r>
          </a:p>
          <a:p>
            <a:r>
              <a:rPr lang="en-US" altLang="ja-JP" sz="1200" dirty="0">
                <a:latin typeface="DENSO" pitchFamily="50" charset="0"/>
              </a:rPr>
              <a:t>Strive to disclose information that is pertinent to stakeholders, including financial condition, operating performance, sustainability initiatives</a:t>
            </a:r>
            <a:r>
              <a:rPr lang="ja-JP" altLang="en-US" sz="1200" dirty="0">
                <a:latin typeface="DENSO" pitchFamily="50" charset="0"/>
              </a:rPr>
              <a:t>　</a:t>
            </a:r>
            <a:r>
              <a:rPr lang="en-US" altLang="ja-JP" sz="1200" dirty="0">
                <a:latin typeface="DENSO" pitchFamily="50" charset="0"/>
              </a:rPr>
              <a:t>such as environmental conservation and corporate citizenship, in a timely and fair manner, and  build and maintain positive relationships with stakeholders through open and fair communication.</a:t>
            </a:r>
          </a:p>
        </p:txBody>
      </p:sp>
      <p:sp>
        <p:nvSpPr>
          <p:cNvPr id="22" name="テキスト ボックス 21"/>
          <p:cNvSpPr txBox="1"/>
          <p:nvPr/>
        </p:nvSpPr>
        <p:spPr>
          <a:xfrm>
            <a:off x="396255" y="3536359"/>
            <a:ext cx="3564607" cy="346764"/>
          </a:xfrm>
          <a:prstGeom prst="rect">
            <a:avLst/>
          </a:prstGeom>
          <a:noFill/>
        </p:spPr>
        <p:txBody>
          <a:bodyPr wrap="square" lIns="99569" tIns="49785" rIns="99569" bIns="49785" rtlCol="0">
            <a:spAutoFit/>
          </a:bodyPr>
          <a:lstStyle/>
          <a:p>
            <a:r>
              <a:rPr lang="en-US" altLang="ja-JP" sz="1600" b="1" dirty="0">
                <a:latin typeface="DENSO TP 2017 Regular" panose="020B0500000000000000" pitchFamily="34" charset="-128"/>
                <a:ea typeface="DENSO TP 2017 Regular" panose="020B0500000000000000" pitchFamily="34" charset="-128"/>
              </a:rPr>
              <a:t>6.  Risk Management</a:t>
            </a:r>
            <a:endParaRPr lang="ja-JP" altLang="ja-JP" sz="1600" b="1" dirty="0">
              <a:latin typeface="DENSO TP 2017 Regular" panose="020B0500000000000000" pitchFamily="34" charset="-128"/>
              <a:ea typeface="DENSO TP 2017 Regular" panose="020B0500000000000000" pitchFamily="34" charset="-128"/>
            </a:endParaRPr>
          </a:p>
        </p:txBody>
      </p:sp>
      <p:sp>
        <p:nvSpPr>
          <p:cNvPr id="23" name="テキスト ボックス 22"/>
          <p:cNvSpPr txBox="1"/>
          <p:nvPr/>
        </p:nvSpPr>
        <p:spPr>
          <a:xfrm>
            <a:off x="496286" y="3978548"/>
            <a:ext cx="6608832" cy="1454759"/>
          </a:xfrm>
          <a:prstGeom prst="rect">
            <a:avLst/>
          </a:prstGeom>
          <a:noFill/>
        </p:spPr>
        <p:txBody>
          <a:bodyPr wrap="square" lIns="99569" tIns="49785" rIns="99569" bIns="49785" rtlCol="0">
            <a:spAutoFit/>
          </a:bodyPr>
          <a:lstStyle/>
          <a:p>
            <a:pPr algn="just"/>
            <a:r>
              <a:rPr lang="en-US" altLang="ja-JP" sz="1400" b="1" dirty="0">
                <a:latin typeface="DENSO TP 2017 Regular" panose="020B0500000000000000" pitchFamily="34" charset="-128"/>
                <a:ea typeface="DENSO TP 2017 Regular" panose="020B0500000000000000" pitchFamily="34" charset="-128"/>
              </a:rPr>
              <a:t>Establish and implement a risk management system</a:t>
            </a:r>
          </a:p>
          <a:p>
            <a:pPr algn="just"/>
            <a:r>
              <a:rPr lang="en-US" altLang="ja-JP" sz="1200" dirty="0">
                <a:latin typeface="DENSO" pitchFamily="50" charset="0"/>
              </a:rPr>
              <a:t>Establish and implement a company-wide system to assess and control the potential risks associated with business activities.</a:t>
            </a:r>
          </a:p>
          <a:p>
            <a:pPr algn="just"/>
            <a:endParaRPr lang="en-US" altLang="ja-JP" sz="1200" dirty="0">
              <a:latin typeface="DENSO TP 2017 Regular" panose="020B0500000000000000" pitchFamily="34" charset="-128"/>
              <a:ea typeface="DENSO TP 2017 Regular" panose="020B0500000000000000" pitchFamily="34" charset="-128"/>
            </a:endParaRPr>
          </a:p>
          <a:p>
            <a:pPr algn="just"/>
            <a:r>
              <a:rPr lang="en-US" altLang="ja-JP" sz="1400" b="1" dirty="0">
                <a:latin typeface="DENSO TP 2017 Regular" panose="020B0500000000000000" pitchFamily="34" charset="-128"/>
                <a:ea typeface="DENSO TP 2017 Regular" panose="020B0500000000000000" pitchFamily="34" charset="-128"/>
              </a:rPr>
              <a:t>Establish a Business Continuity Plan</a:t>
            </a:r>
          </a:p>
          <a:p>
            <a:pPr algn="just"/>
            <a:r>
              <a:rPr lang="en-US" altLang="ja-JP" sz="1200" dirty="0">
                <a:latin typeface="DENSO" pitchFamily="50" charset="0"/>
              </a:rPr>
              <a:t>Set up a Business Continuity Plan (BCP) to enable quick recovery of business activities after a disaster or accident.</a:t>
            </a:r>
          </a:p>
        </p:txBody>
      </p:sp>
      <p:sp>
        <p:nvSpPr>
          <p:cNvPr id="24" name="テキスト ボックス 23"/>
          <p:cNvSpPr txBox="1"/>
          <p:nvPr/>
        </p:nvSpPr>
        <p:spPr>
          <a:xfrm>
            <a:off x="438938" y="5864032"/>
            <a:ext cx="5004767" cy="346764"/>
          </a:xfrm>
          <a:prstGeom prst="rect">
            <a:avLst/>
          </a:prstGeom>
          <a:noFill/>
        </p:spPr>
        <p:txBody>
          <a:bodyPr wrap="square" lIns="99569" tIns="49785" rIns="99569" bIns="49785" rtlCol="0">
            <a:spAutoFit/>
          </a:bodyPr>
          <a:lstStyle/>
          <a:p>
            <a:r>
              <a:rPr lang="en-US" altLang="ja-JP" sz="1600" b="1" dirty="0">
                <a:latin typeface="DENSO TP 2017 Regular" panose="020B0500000000000000" pitchFamily="34" charset="-128"/>
                <a:ea typeface="DENSO TP 2017 Regular" panose="020B0500000000000000" pitchFamily="34" charset="-128"/>
              </a:rPr>
              <a:t>7.  Responsible Material Procurement</a:t>
            </a:r>
            <a:endParaRPr lang="ja-JP" altLang="ja-JP" sz="1600" b="1" dirty="0">
              <a:latin typeface="DENSO TP 2017 Regular" panose="020B0500000000000000" pitchFamily="34" charset="-128"/>
              <a:ea typeface="DENSO TP 2017 Regular" panose="020B0500000000000000" pitchFamily="34" charset="-128"/>
            </a:endParaRPr>
          </a:p>
        </p:txBody>
      </p:sp>
      <p:sp>
        <p:nvSpPr>
          <p:cNvPr id="25" name="テキスト ボックス 24"/>
          <p:cNvSpPr txBox="1"/>
          <p:nvPr/>
        </p:nvSpPr>
        <p:spPr>
          <a:xfrm>
            <a:off x="438938" y="6282804"/>
            <a:ext cx="6582053" cy="1208538"/>
          </a:xfrm>
          <a:prstGeom prst="rect">
            <a:avLst/>
          </a:prstGeom>
          <a:noFill/>
        </p:spPr>
        <p:txBody>
          <a:bodyPr wrap="square" lIns="99569" tIns="49785" rIns="99569" bIns="49785" rtlCol="0">
            <a:spAutoFit/>
          </a:bodyPr>
          <a:lstStyle/>
          <a:p>
            <a:pPr algn="just"/>
            <a:r>
              <a:rPr lang="en-US" altLang="ja-JP" sz="1200" dirty="0">
                <a:latin typeface="DENSO" pitchFamily="50" charset="0"/>
              </a:rPr>
              <a:t>Promote the procurement of materials with consideration of their impact on the environment and social problems such as human rights infringement and others.</a:t>
            </a:r>
          </a:p>
          <a:p>
            <a:pPr algn="just"/>
            <a:r>
              <a:rPr lang="en-US" altLang="ja-JP" sz="1200" dirty="0">
                <a:latin typeface="DENSO" pitchFamily="50" charset="0"/>
              </a:rPr>
              <a:t>And take appropriate steps to avoid procurement of materials that can cause social problems (such as conflicts minerals*, cobalt etc.), or other human rights injustices.</a:t>
            </a:r>
          </a:p>
          <a:p>
            <a:pPr marL="109538" indent="-109538" algn="just"/>
            <a:r>
              <a:rPr lang="en-US" altLang="ja-JP" sz="1200" dirty="0">
                <a:latin typeface="DENSO" pitchFamily="50" charset="0"/>
              </a:rPr>
              <a:t> *Minerals originateing from the Democratic Republic of the Congo and neighboring countries that have directly or indirectly contributed to the financing of armed groups.</a:t>
            </a:r>
          </a:p>
        </p:txBody>
      </p:sp>
      <p:sp>
        <p:nvSpPr>
          <p:cNvPr id="26" name="テキスト ボックス 25"/>
          <p:cNvSpPr txBox="1"/>
          <p:nvPr/>
        </p:nvSpPr>
        <p:spPr>
          <a:xfrm>
            <a:off x="416922" y="7906375"/>
            <a:ext cx="3816424" cy="346764"/>
          </a:xfrm>
          <a:prstGeom prst="rect">
            <a:avLst/>
          </a:prstGeom>
          <a:noFill/>
        </p:spPr>
        <p:txBody>
          <a:bodyPr wrap="square" lIns="99569" tIns="49785" rIns="99569" bIns="49785" rtlCol="0">
            <a:spAutoFit/>
          </a:bodyPr>
          <a:lstStyle/>
          <a:p>
            <a:r>
              <a:rPr lang="en-US" altLang="ja-JP" sz="1600" b="1" dirty="0">
                <a:latin typeface="DENSO TP 2017 Regular" panose="020B0500000000000000" pitchFamily="34" charset="-128"/>
                <a:ea typeface="DENSO TP 2017 Regular" panose="020B0500000000000000" pitchFamily="34" charset="-128"/>
              </a:rPr>
              <a:t>8.  Corporate Citizenship</a:t>
            </a:r>
            <a:endParaRPr lang="ja-JP" altLang="ja-JP" sz="1600" b="1" dirty="0">
              <a:latin typeface="DENSO TP 2017 Regular" panose="020B0500000000000000" pitchFamily="34" charset="-128"/>
              <a:ea typeface="DENSO TP 2017 Regular" panose="020B0500000000000000" pitchFamily="34" charset="-128"/>
            </a:endParaRPr>
          </a:p>
        </p:txBody>
      </p:sp>
      <p:sp>
        <p:nvSpPr>
          <p:cNvPr id="27" name="テキスト ボックス 26"/>
          <p:cNvSpPr txBox="1"/>
          <p:nvPr/>
        </p:nvSpPr>
        <p:spPr>
          <a:xfrm>
            <a:off x="484167" y="8376287"/>
            <a:ext cx="6487285" cy="685318"/>
          </a:xfrm>
          <a:prstGeom prst="rect">
            <a:avLst/>
          </a:prstGeom>
          <a:noFill/>
        </p:spPr>
        <p:txBody>
          <a:bodyPr wrap="square" lIns="99569" tIns="49785" rIns="99569" bIns="49785" rtlCol="0">
            <a:spAutoFit/>
          </a:bodyPr>
          <a:lstStyle/>
          <a:p>
            <a:pPr algn="just"/>
            <a:r>
              <a:rPr lang="en-US" altLang="ja-JP" sz="1400" b="1" dirty="0">
                <a:latin typeface="DENSO TP 2017 Regular" panose="020B0500000000000000" pitchFamily="34" charset="-128"/>
                <a:ea typeface="DENSO TP 2017 Regular" panose="020B0500000000000000" pitchFamily="34" charset="-128"/>
              </a:rPr>
              <a:t>Contribute to local communities</a:t>
            </a:r>
          </a:p>
          <a:p>
            <a:pPr algn="just"/>
            <a:r>
              <a:rPr lang="en-US" altLang="ja-JP" sz="1200" dirty="0">
                <a:latin typeface="DENSO" pitchFamily="50" charset="0"/>
              </a:rPr>
              <a:t>Strive to promote corporate citizenship activities aimed at building a better future for each local community in which business activities are operated.</a:t>
            </a:r>
          </a:p>
        </p:txBody>
      </p:sp>
      <p:sp>
        <p:nvSpPr>
          <p:cNvPr id="14" name="テキスト ボックス 13"/>
          <p:cNvSpPr txBox="1"/>
          <p:nvPr/>
        </p:nvSpPr>
        <p:spPr>
          <a:xfrm>
            <a:off x="373492" y="964237"/>
            <a:ext cx="5148783" cy="362152"/>
          </a:xfrm>
          <a:prstGeom prst="rect">
            <a:avLst/>
          </a:prstGeom>
          <a:noFill/>
        </p:spPr>
        <p:txBody>
          <a:bodyPr wrap="square" lIns="99569" tIns="49785" rIns="99569" bIns="49785" rtlCol="0">
            <a:spAutoFit/>
          </a:bodyPr>
          <a:lstStyle/>
          <a:p>
            <a:r>
              <a:rPr lang="en-US" altLang="ja-JP" sz="1700" b="1" dirty="0">
                <a:latin typeface="DENSO TP 2017 Regular" panose="020B0500000000000000" pitchFamily="34" charset="-128"/>
                <a:ea typeface="DENSO TP 2017 Regular" panose="020B0500000000000000" pitchFamily="34" charset="-128"/>
              </a:rPr>
              <a:t>IV. Supplier Sustainability Guidelines</a:t>
            </a:r>
            <a:endParaRPr lang="ja-JP" altLang="ja-JP" sz="1700" dirty="0">
              <a:latin typeface="DENSO TP 2017 Regular" panose="020B0500000000000000" pitchFamily="34" charset="-128"/>
              <a:ea typeface="DENSO TP 2017 Regular" panose="020B0500000000000000" pitchFamily="34" charset="-128"/>
            </a:endParaRPr>
          </a:p>
        </p:txBody>
      </p:sp>
      <p:sp>
        <p:nvSpPr>
          <p:cNvPr id="15" name="テキスト ボックス 14"/>
          <p:cNvSpPr txBox="1"/>
          <p:nvPr/>
        </p:nvSpPr>
        <p:spPr>
          <a:xfrm>
            <a:off x="3466419" y="10418630"/>
            <a:ext cx="626838" cy="276999"/>
          </a:xfrm>
          <a:prstGeom prst="rect">
            <a:avLst/>
          </a:prstGeom>
          <a:noFill/>
        </p:spPr>
        <p:txBody>
          <a:bodyPr wrap="square" rtlCol="0">
            <a:spAutoFit/>
          </a:bodyPr>
          <a:lstStyle/>
          <a:p>
            <a:pPr algn="ctr"/>
            <a:r>
              <a:rPr kumimoji="1" lang="en-US" altLang="ja-JP" sz="1200" dirty="0">
                <a:latin typeface="DENSO" pitchFamily="50" charset="0"/>
              </a:rPr>
              <a:t>11</a:t>
            </a:r>
          </a:p>
        </p:txBody>
      </p:sp>
    </p:spTree>
    <p:extLst>
      <p:ext uri="{BB962C8B-B14F-4D97-AF65-F5344CB8AC3E}">
        <p14:creationId xmlns:p14="http://schemas.microsoft.com/office/powerpoint/2010/main" val="1595564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p:cNvPicPr>
            <a:picLocks noChangeAspect="1"/>
          </p:cNvPicPr>
          <p:nvPr/>
        </p:nvPicPr>
        <p:blipFill rotWithShape="1">
          <a:blip r:embed="rId2" cstate="print">
            <a:extLst>
              <a:ext uri="{28A0092B-C50C-407E-A947-70E740481C1C}">
                <a14:useLocalDpi xmlns:a14="http://schemas.microsoft.com/office/drawing/2010/main" val="0"/>
              </a:ext>
            </a:extLst>
          </a:blip>
          <a:srcRect l="36937" t="16988" r="56370" b="69878"/>
          <a:stretch/>
        </p:blipFill>
        <p:spPr>
          <a:xfrm>
            <a:off x="3564607" y="0"/>
            <a:ext cx="697318" cy="972320"/>
          </a:xfrm>
          <a:prstGeom prst="rect">
            <a:avLst/>
          </a:prstGeom>
        </p:spPr>
      </p:pic>
      <p:sp>
        <p:nvSpPr>
          <p:cNvPr id="28" name="テキスト ボックス 27"/>
          <p:cNvSpPr txBox="1"/>
          <p:nvPr/>
        </p:nvSpPr>
        <p:spPr>
          <a:xfrm>
            <a:off x="373492" y="1589793"/>
            <a:ext cx="6719507" cy="346764"/>
          </a:xfrm>
          <a:prstGeom prst="rect">
            <a:avLst/>
          </a:prstGeom>
          <a:noFill/>
        </p:spPr>
        <p:txBody>
          <a:bodyPr wrap="square" lIns="99569" tIns="49785" rIns="99569" bIns="49785" rtlCol="0">
            <a:spAutoFit/>
          </a:bodyPr>
          <a:lstStyle/>
          <a:p>
            <a:pPr>
              <a:tabLst>
                <a:tab pos="722313" algn="l"/>
              </a:tabLst>
            </a:pPr>
            <a:r>
              <a:rPr lang="en-US" altLang="ja-JP" sz="1600" b="1" dirty="0">
                <a:latin typeface="DENSO TP 2017 Regular" panose="020B0500000000000000" pitchFamily="34" charset="-128"/>
                <a:ea typeface="DENSO TP 2017 Regular" panose="020B0500000000000000" pitchFamily="34" charset="-128"/>
              </a:rPr>
              <a:t>9.  Develop and deploy Policies and Guidelines for Suppliers</a:t>
            </a:r>
            <a:endParaRPr lang="ja-JP" altLang="ja-JP" sz="1600" b="1" dirty="0">
              <a:latin typeface="DENSO TP 2017 Regular" panose="020B0500000000000000" pitchFamily="34" charset="-128"/>
              <a:ea typeface="DENSO TP 2017 Regular" panose="020B0500000000000000" pitchFamily="34" charset="-128"/>
            </a:endParaRPr>
          </a:p>
        </p:txBody>
      </p:sp>
      <p:sp>
        <p:nvSpPr>
          <p:cNvPr id="29" name="テキスト ボックス 28"/>
          <p:cNvSpPr txBox="1"/>
          <p:nvPr/>
        </p:nvSpPr>
        <p:spPr>
          <a:xfrm>
            <a:off x="405081" y="2034332"/>
            <a:ext cx="6467931" cy="1023872"/>
          </a:xfrm>
          <a:prstGeom prst="rect">
            <a:avLst/>
          </a:prstGeom>
          <a:noFill/>
        </p:spPr>
        <p:txBody>
          <a:bodyPr wrap="square" lIns="99569" tIns="49785" rIns="99569" bIns="49785" rtlCol="0">
            <a:spAutoFit/>
          </a:bodyPr>
          <a:lstStyle/>
          <a:p>
            <a:pPr marL="114300" indent="-114300" algn="just"/>
            <a:r>
              <a:rPr lang="ja-JP" altLang="en-US" sz="1200" dirty="0">
                <a:latin typeface="DENSO" pitchFamily="50" charset="0"/>
              </a:rPr>
              <a:t>・ </a:t>
            </a:r>
            <a:r>
              <a:rPr lang="en-US" altLang="ja-JP" sz="1200" dirty="0">
                <a:latin typeface="DENSO" pitchFamily="50" charset="0"/>
              </a:rPr>
              <a:t>Request to deepen and expand sustainability initiatives with suppliers (e.g., tier 2 level) by developing and deploying individual sustainability policies and guidelines incorporating the guidelines outlined above.</a:t>
            </a:r>
          </a:p>
          <a:p>
            <a:pPr marL="114300" indent="-114300" algn="just"/>
            <a:r>
              <a:rPr lang="ja-JP" altLang="en-US" sz="1200" dirty="0">
                <a:latin typeface="DENSO" pitchFamily="50" charset="0"/>
              </a:rPr>
              <a:t>・ </a:t>
            </a:r>
            <a:r>
              <a:rPr lang="en-US" altLang="ja-JP" sz="1200" dirty="0">
                <a:latin typeface="DENSO" pitchFamily="50" charset="0"/>
              </a:rPr>
              <a:t>Promote the above activities in consideration of the whole supply chain and conduct the necessary countermeasures for follow-up and improvement of suppliers.</a:t>
            </a:r>
          </a:p>
        </p:txBody>
      </p:sp>
      <p:sp>
        <p:nvSpPr>
          <p:cNvPr id="14" name="テキスト ボックス 13"/>
          <p:cNvSpPr txBox="1"/>
          <p:nvPr/>
        </p:nvSpPr>
        <p:spPr>
          <a:xfrm>
            <a:off x="373492" y="964237"/>
            <a:ext cx="5148783" cy="362152"/>
          </a:xfrm>
          <a:prstGeom prst="rect">
            <a:avLst/>
          </a:prstGeom>
          <a:noFill/>
        </p:spPr>
        <p:txBody>
          <a:bodyPr wrap="square" lIns="99569" tIns="49785" rIns="99569" bIns="49785" rtlCol="0">
            <a:spAutoFit/>
          </a:bodyPr>
          <a:lstStyle/>
          <a:p>
            <a:r>
              <a:rPr lang="en-US" altLang="ja-JP" sz="1700" b="1" dirty="0">
                <a:latin typeface="DENSO TP 2017 Regular" panose="020B0500000000000000" pitchFamily="34" charset="-128"/>
                <a:ea typeface="DENSO TP 2017 Regular" panose="020B0500000000000000" pitchFamily="34" charset="-128"/>
              </a:rPr>
              <a:t>IV. Supplier Sustainability Guidelines</a:t>
            </a:r>
            <a:endParaRPr lang="ja-JP" altLang="ja-JP" sz="1700" dirty="0">
              <a:latin typeface="DENSO TP 2017 Regular" panose="020B0500000000000000" pitchFamily="34" charset="-128"/>
              <a:ea typeface="DENSO TP 2017 Regular" panose="020B0500000000000000" pitchFamily="34" charset="-128"/>
            </a:endParaRPr>
          </a:p>
        </p:txBody>
      </p:sp>
      <p:sp>
        <p:nvSpPr>
          <p:cNvPr id="15" name="テキスト ボックス 14"/>
          <p:cNvSpPr txBox="1"/>
          <p:nvPr/>
        </p:nvSpPr>
        <p:spPr>
          <a:xfrm>
            <a:off x="3466419" y="10418630"/>
            <a:ext cx="626838" cy="276999"/>
          </a:xfrm>
          <a:prstGeom prst="rect">
            <a:avLst/>
          </a:prstGeom>
          <a:noFill/>
        </p:spPr>
        <p:txBody>
          <a:bodyPr wrap="square" rtlCol="0">
            <a:spAutoFit/>
          </a:bodyPr>
          <a:lstStyle/>
          <a:p>
            <a:pPr algn="ctr"/>
            <a:r>
              <a:rPr kumimoji="1" lang="en-US" altLang="ja-JP" sz="1200" dirty="0">
                <a:latin typeface="DENSO" pitchFamily="50" charset="0"/>
              </a:rPr>
              <a:t>12</a:t>
            </a:r>
          </a:p>
        </p:txBody>
      </p:sp>
      <p:sp>
        <p:nvSpPr>
          <p:cNvPr id="2" name="正方形/長方形 1"/>
          <p:cNvSpPr/>
          <p:nvPr/>
        </p:nvSpPr>
        <p:spPr>
          <a:xfrm>
            <a:off x="447889" y="4167431"/>
            <a:ext cx="6719507" cy="2154436"/>
          </a:xfrm>
          <a:prstGeom prst="rect">
            <a:avLst/>
          </a:prstGeom>
        </p:spPr>
        <p:txBody>
          <a:bodyPr wrap="square">
            <a:spAutoFit/>
          </a:bodyPr>
          <a:lstStyle/>
          <a:p>
            <a:r>
              <a:rPr lang="ja-JP" altLang="en-US" sz="1400" b="1" dirty="0">
                <a:latin typeface="DENSO TP 2017 Regular" panose="020B0500000000000000" pitchFamily="34" charset="-128"/>
                <a:ea typeface="DENSO TP 2017 Regular" panose="020B0500000000000000" pitchFamily="34" charset="-128"/>
              </a:rPr>
              <a:t>＜</a:t>
            </a:r>
            <a:r>
              <a:rPr lang="en-US" altLang="ja-JP" sz="1400" b="1" dirty="0">
                <a:latin typeface="DENSO TP 2017 Regular" panose="020B0500000000000000" pitchFamily="34" charset="-128"/>
                <a:ea typeface="DENSO TP 2017 Regular" panose="020B0500000000000000" pitchFamily="34" charset="-128"/>
              </a:rPr>
              <a:t>Compliance with Sustainability Guidelines</a:t>
            </a:r>
            <a:r>
              <a:rPr lang="ja-JP" altLang="en-US" sz="1400" b="1" dirty="0">
                <a:latin typeface="DENSO TP 2017 Regular" panose="020B0500000000000000" pitchFamily="34" charset="-128"/>
                <a:ea typeface="DENSO TP 2017 Regular" panose="020B0500000000000000" pitchFamily="34" charset="-128"/>
              </a:rPr>
              <a:t>＞</a:t>
            </a:r>
          </a:p>
          <a:p>
            <a:pPr marL="180975" indent="-180975"/>
            <a:r>
              <a:rPr lang="ja-JP" altLang="en-US" sz="1200" dirty="0">
                <a:latin typeface="DENSO" panose="00000500000000000000"/>
                <a:ea typeface="DENSO TP 2017 Regular" panose="020B0500000000000000" pitchFamily="34" charset="-128"/>
              </a:rPr>
              <a:t>・ </a:t>
            </a:r>
            <a:r>
              <a:rPr lang="en-US" altLang="ja-JP" sz="1200" dirty="0">
                <a:latin typeface="DENSO" panose="00000500000000000000"/>
                <a:ea typeface="DENSO TP 2017 Regular" panose="020B0500000000000000" pitchFamily="34" charset="-128"/>
              </a:rPr>
              <a:t>DENSO will address compliance of these guidelines throughout the entire supply chain which</a:t>
            </a:r>
          </a:p>
          <a:p>
            <a:pPr marL="180975" indent="-3175"/>
            <a:r>
              <a:rPr lang="en-US" altLang="ja-JP" sz="1200" dirty="0">
                <a:latin typeface="DENSO" panose="00000500000000000000"/>
                <a:ea typeface="DENSO TP 2017 Regular" panose="020B0500000000000000" pitchFamily="34" charset="-128"/>
              </a:rPr>
              <a:t>supports our manufacturing efforts. It is our policy to ask all of our suppliers to carefully read and understand these guidelines and take the initiatives necessary to ensure that they penetrate down through your supply chain.</a:t>
            </a:r>
          </a:p>
          <a:p>
            <a:pPr marL="180975" indent="-180975"/>
            <a:r>
              <a:rPr lang="ja-JP" altLang="en-US" sz="1200" dirty="0">
                <a:latin typeface="DENSO" panose="00000500000000000000"/>
                <a:ea typeface="DENSO TP 2017 Regular" panose="020B0500000000000000" pitchFamily="34" charset="-128"/>
              </a:rPr>
              <a:t>・</a:t>
            </a:r>
            <a:r>
              <a:rPr lang="en-US" altLang="ja-JP" sz="1200" dirty="0">
                <a:latin typeface="DENSO" panose="00000500000000000000"/>
                <a:ea typeface="DENSO TP 2017 Regular" panose="020B0500000000000000" pitchFamily="34" charset="-128"/>
              </a:rPr>
              <a:t>To confirm compliance status for these guidelines and mutual communication, if necessary, there may be times when we conduct self-assessments or hearings. There may be some cases where we accomplish this by having a third party carry out an audit.	</a:t>
            </a:r>
            <a:endParaRPr lang="ja-JP" altLang="en-US" sz="1200" dirty="0">
              <a:latin typeface="DENSO" panose="00000500000000000000"/>
              <a:ea typeface="DENSO TP 2017 Regular" panose="020B0500000000000000" pitchFamily="34" charset="-128"/>
            </a:endParaRPr>
          </a:p>
          <a:p>
            <a:pPr marL="180975" indent="-180975"/>
            <a:r>
              <a:rPr lang="ja-JP" altLang="en-US" sz="1200" dirty="0">
                <a:latin typeface="DENSO" panose="00000500000000000000"/>
                <a:ea typeface="DENSO TP 2017 Regular" panose="020B0500000000000000" pitchFamily="34" charset="-128"/>
              </a:rPr>
              <a:t>・</a:t>
            </a:r>
            <a:r>
              <a:rPr lang="en-US" altLang="ja-JP" sz="1200" dirty="0">
                <a:latin typeface="DENSO" panose="00000500000000000000"/>
                <a:ea typeface="DENSO TP 2017 Regular" panose="020B0500000000000000" pitchFamily="34" charset="-128"/>
              </a:rPr>
              <a:t>If a problem that violates these guidelines should occur, we ask that you report it immediately and take steps to make the necessary improvements. In the unlikely event that appropriate countermeasures are not taken, this may result in the cancellation of business orders.</a:t>
            </a:r>
          </a:p>
        </p:txBody>
      </p:sp>
      <p:sp>
        <p:nvSpPr>
          <p:cNvPr id="3" name="正方形/長方形 2">
            <a:extLst>
              <a:ext uri="{FF2B5EF4-FFF2-40B4-BE49-F238E27FC236}">
                <a16:creationId xmlns:a16="http://schemas.microsoft.com/office/drawing/2014/main" id="{5C979035-1F21-1507-17FA-4178668D8E01}"/>
              </a:ext>
            </a:extLst>
          </p:cNvPr>
          <p:cNvSpPr/>
          <p:nvPr/>
        </p:nvSpPr>
        <p:spPr>
          <a:xfrm>
            <a:off x="420083" y="3398861"/>
            <a:ext cx="6719507" cy="492443"/>
          </a:xfrm>
          <a:prstGeom prst="rect">
            <a:avLst/>
          </a:prstGeom>
        </p:spPr>
        <p:txBody>
          <a:bodyPr wrap="square">
            <a:spAutoFit/>
          </a:bodyPr>
          <a:lstStyle/>
          <a:p>
            <a:r>
              <a:rPr lang="ja-JP" altLang="en-US" sz="1400" b="1" dirty="0">
                <a:latin typeface="DENSO TP 2017 Regular" panose="020B0500000000000000" pitchFamily="34" charset="-128"/>
                <a:ea typeface="DENSO TP 2017 Regular" panose="020B0500000000000000" pitchFamily="34" charset="-128"/>
              </a:rPr>
              <a:t>＜</a:t>
            </a:r>
            <a:r>
              <a:rPr lang="en-US" altLang="ja-JP" sz="1400" b="1" dirty="0">
                <a:latin typeface="DENSO TP 2017 Regular" panose="020B0500000000000000" pitchFamily="34" charset="-128"/>
                <a:ea typeface="DENSO TP 2017 Regular" panose="020B0500000000000000" pitchFamily="34" charset="-128"/>
              </a:rPr>
              <a:t>For more information</a:t>
            </a:r>
            <a:r>
              <a:rPr lang="ja-JP" altLang="en-US" sz="1400" b="1" dirty="0">
                <a:latin typeface="DENSO TP 2017 Regular" panose="020B0500000000000000" pitchFamily="34" charset="-128"/>
                <a:ea typeface="DENSO TP 2017 Regular" panose="020B0500000000000000" pitchFamily="34" charset="-128"/>
              </a:rPr>
              <a:t>＞</a:t>
            </a:r>
          </a:p>
          <a:p>
            <a:pPr marL="180975" indent="-180975"/>
            <a:r>
              <a:rPr lang="ja-JP" altLang="en-US" sz="1200" dirty="0">
                <a:latin typeface="DENSO" panose="00000500000000000000"/>
                <a:ea typeface="DENSO TP 2017 Regular" panose="020B0500000000000000" pitchFamily="34" charset="-128"/>
              </a:rPr>
              <a:t>・ </a:t>
            </a:r>
            <a:r>
              <a:rPr lang="en-US" altLang="ja-JP" sz="1200" dirty="0">
                <a:latin typeface="DENSO" panose="00000500000000000000"/>
                <a:ea typeface="DENSO TP 2017 Regular" panose="020B0500000000000000" pitchFamily="34" charset="-128"/>
              </a:rPr>
              <a:t>Please refer to DENSO website for more information on Supplier Sustainability Guideline.</a:t>
            </a:r>
          </a:p>
        </p:txBody>
      </p:sp>
    </p:spTree>
    <p:extLst>
      <p:ext uri="{BB962C8B-B14F-4D97-AF65-F5344CB8AC3E}">
        <p14:creationId xmlns:p14="http://schemas.microsoft.com/office/powerpoint/2010/main" val="5174696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001441762"/>
              </p:ext>
            </p:extLst>
          </p:nvPr>
        </p:nvGraphicFramePr>
        <p:xfrm>
          <a:off x="1224559" y="9235132"/>
          <a:ext cx="6336704" cy="1371600"/>
        </p:xfrm>
        <a:graphic>
          <a:graphicData uri="http://schemas.openxmlformats.org/drawingml/2006/table">
            <a:tbl>
              <a:tblPr firstRow="1" bandRow="1">
                <a:tableStyleId>{5C22544A-7EE6-4342-B048-85BDC9FD1C3A}</a:tableStyleId>
              </a:tblPr>
              <a:tblGrid>
                <a:gridCol w="1324088">
                  <a:extLst>
                    <a:ext uri="{9D8B030D-6E8A-4147-A177-3AD203B41FA5}">
                      <a16:colId xmlns:a16="http://schemas.microsoft.com/office/drawing/2014/main" val="454028130"/>
                    </a:ext>
                  </a:extLst>
                </a:gridCol>
                <a:gridCol w="5012616">
                  <a:extLst>
                    <a:ext uri="{9D8B030D-6E8A-4147-A177-3AD203B41FA5}">
                      <a16:colId xmlns:a16="http://schemas.microsoft.com/office/drawing/2014/main" val="4059228698"/>
                    </a:ext>
                  </a:extLst>
                </a:gridCol>
              </a:tblGrid>
              <a:tr h="144016">
                <a:tc>
                  <a:txBody>
                    <a:bodyPr/>
                    <a:lstStyle/>
                    <a:p>
                      <a:pPr algn="l"/>
                      <a:r>
                        <a:rPr lang="en-US" altLang="ja-JP" sz="1200" b="0" dirty="0">
                          <a:solidFill>
                            <a:schemeClr val="bg1">
                              <a:lumMod val="50000"/>
                            </a:schemeClr>
                          </a:solidFill>
                        </a:rPr>
                        <a:t>Established</a:t>
                      </a:r>
                      <a:endParaRPr kumimoji="1" lang="ja-JP" altLang="en-US" sz="1200" b="0" dirty="0">
                        <a:solidFill>
                          <a:schemeClr val="bg1">
                            <a:lumMod val="50000"/>
                          </a:schemeClr>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9569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bg1">
                              <a:lumMod val="50000"/>
                            </a:schemeClr>
                          </a:solidFill>
                        </a:rPr>
                        <a:t>/  April</a:t>
                      </a:r>
                      <a:r>
                        <a:rPr kumimoji="1" lang="ja-JP" altLang="en-US" sz="1200" b="0" baseline="0" dirty="0">
                          <a:solidFill>
                            <a:schemeClr val="bg1">
                              <a:lumMod val="50000"/>
                            </a:schemeClr>
                          </a:solidFill>
                        </a:rPr>
                        <a:t> </a:t>
                      </a:r>
                      <a:r>
                        <a:rPr kumimoji="1" lang="en-US" altLang="ja-JP" sz="1200" b="0" baseline="0" dirty="0">
                          <a:solidFill>
                            <a:schemeClr val="bg1">
                              <a:lumMod val="50000"/>
                            </a:schemeClr>
                          </a:solidFill>
                        </a:rPr>
                        <a:t>, </a:t>
                      </a:r>
                      <a:r>
                        <a:rPr kumimoji="1" lang="en-US" altLang="ja-JP" sz="1200" b="0" dirty="0">
                          <a:solidFill>
                            <a:schemeClr val="bg1">
                              <a:lumMod val="50000"/>
                            </a:schemeClr>
                          </a:solidFill>
                        </a:rPr>
                        <a:t>2010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677902"/>
                  </a:ext>
                </a:extLst>
              </a:tr>
              <a:tr h="144016">
                <a:tc>
                  <a:txBody>
                    <a:bodyPr/>
                    <a:lstStyle/>
                    <a:p>
                      <a:pPr algn="l"/>
                      <a:r>
                        <a:rPr lang="en-US" altLang="ja-JP" sz="1200" b="0" dirty="0">
                          <a:solidFill>
                            <a:schemeClr val="bg1">
                              <a:lumMod val="50000"/>
                            </a:schemeClr>
                          </a:solidFill>
                        </a:rPr>
                        <a:t>Revised 1</a:t>
                      </a:r>
                      <a:r>
                        <a:rPr lang="en-US" altLang="ja-JP" sz="1200" b="0" baseline="30000" dirty="0">
                          <a:solidFill>
                            <a:schemeClr val="bg1">
                              <a:lumMod val="50000"/>
                            </a:schemeClr>
                          </a:solidFill>
                        </a:rPr>
                        <a:t>st</a:t>
                      </a:r>
                      <a:r>
                        <a:rPr kumimoji="1" lang="en-US" altLang="ja-JP" sz="1200" b="0" baseline="0" dirty="0">
                          <a:solidFill>
                            <a:schemeClr val="bg1">
                              <a:lumMod val="50000"/>
                            </a:schemeClr>
                          </a:solidFill>
                        </a:rPr>
                        <a:t>.</a:t>
                      </a:r>
                      <a:endParaRPr lang="en-US" altLang="ja-JP" sz="1200" b="0" dirty="0">
                        <a:solidFill>
                          <a:schemeClr val="bg1">
                            <a:lumMod val="50000"/>
                          </a:schemeClr>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altLang="ja-JP" sz="1200" b="0" dirty="0">
                          <a:solidFill>
                            <a:schemeClr val="bg1">
                              <a:lumMod val="50000"/>
                            </a:schemeClr>
                          </a:solidFill>
                        </a:rPr>
                        <a:t>/  May, 2014;</a:t>
                      </a:r>
                      <a:r>
                        <a:rPr lang="en-US" altLang="ja-JP" sz="1200" b="0" baseline="0" dirty="0">
                          <a:solidFill>
                            <a:schemeClr val="bg1">
                              <a:lumMod val="50000"/>
                            </a:schemeClr>
                          </a:solidFill>
                        </a:rPr>
                        <a:t> Responsible material Procurement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40911373"/>
                  </a:ext>
                </a:extLst>
              </a:tr>
              <a:tr h="144016">
                <a:tc>
                  <a:txBody>
                    <a:bodyPr/>
                    <a:lstStyle/>
                    <a:p>
                      <a:pPr algn="l"/>
                      <a:r>
                        <a:rPr lang="en-US" altLang="ja-JP" sz="1200" b="0" dirty="0">
                          <a:solidFill>
                            <a:schemeClr val="bg1">
                              <a:lumMod val="50000"/>
                            </a:schemeClr>
                          </a:solidFill>
                        </a:rPr>
                        <a:t>Revised 2</a:t>
                      </a:r>
                      <a:r>
                        <a:rPr lang="en-US" altLang="ja-JP" sz="1200" b="0" baseline="30000" dirty="0">
                          <a:solidFill>
                            <a:schemeClr val="bg1">
                              <a:lumMod val="50000"/>
                            </a:schemeClr>
                          </a:solidFill>
                        </a:rPr>
                        <a:t>nd</a:t>
                      </a:r>
                      <a:r>
                        <a:rPr lang="en-US" altLang="ja-JP" sz="1200" b="0" dirty="0">
                          <a:solidFill>
                            <a:schemeClr val="bg1">
                              <a:lumMod val="50000"/>
                            </a:schemeClr>
                          </a:solidFill>
                        </a:rPr>
                        <a: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altLang="ja-JP" sz="1200" b="0" baseline="0" dirty="0">
                          <a:solidFill>
                            <a:schemeClr val="bg1">
                              <a:lumMod val="50000"/>
                            </a:schemeClr>
                          </a:solidFill>
                        </a:rPr>
                        <a:t>/  September, 2017; Anti-corruption Measures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3859110"/>
                  </a:ext>
                </a:extLst>
              </a:tr>
              <a:tr h="144016">
                <a:tc>
                  <a:txBody>
                    <a:bodyPr/>
                    <a:lstStyle/>
                    <a:p>
                      <a:pPr algn="l"/>
                      <a:r>
                        <a:rPr lang="en-US" altLang="ja-JP" sz="1200" b="0" dirty="0">
                          <a:solidFill>
                            <a:schemeClr val="bg1">
                              <a:lumMod val="50000"/>
                            </a:schemeClr>
                          </a:solidFill>
                        </a:rPr>
                        <a:t>Revised 3</a:t>
                      </a:r>
                      <a:r>
                        <a:rPr lang="en-US" altLang="ja-JP" sz="1200" b="0" baseline="30000" dirty="0">
                          <a:solidFill>
                            <a:schemeClr val="bg1">
                              <a:lumMod val="50000"/>
                            </a:schemeClr>
                          </a:solidFill>
                        </a:rPr>
                        <a:t>rd</a:t>
                      </a:r>
                      <a:r>
                        <a:rPr lang="en-US" altLang="ja-JP" sz="1200" b="0" dirty="0">
                          <a:solidFill>
                            <a:schemeClr val="bg1">
                              <a:lumMod val="50000"/>
                            </a:schemeClr>
                          </a:solidFill>
                        </a:rPr>
                        <a: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altLang="ja-JP" sz="1200" b="0" baseline="0" dirty="0">
                          <a:solidFill>
                            <a:schemeClr val="bg1">
                              <a:lumMod val="50000"/>
                            </a:schemeClr>
                          </a:solidFill>
                          <a:latin typeface="+mj-lt"/>
                        </a:rPr>
                        <a:t>/  February,  2022;  Human Rights/Labor and Environment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21958315"/>
                  </a:ext>
                </a:extLst>
              </a:tr>
              <a:tr h="144016">
                <a:tc>
                  <a:txBody>
                    <a:bodyPr/>
                    <a:lstStyle/>
                    <a:p>
                      <a:pPr algn="l"/>
                      <a:r>
                        <a:rPr lang="en-US" altLang="ja-JP" sz="1200" b="0" dirty="0">
                          <a:solidFill>
                            <a:schemeClr val="bg1">
                              <a:lumMod val="50000"/>
                            </a:schemeClr>
                          </a:solidFill>
                        </a:rPr>
                        <a:t>Revised 4</a:t>
                      </a:r>
                      <a:r>
                        <a:rPr lang="en-US" altLang="ja-JP" sz="1200" b="0" baseline="30000" dirty="0">
                          <a:solidFill>
                            <a:schemeClr val="bg1">
                              <a:lumMod val="50000"/>
                            </a:schemeClr>
                          </a:solidFill>
                        </a:rPr>
                        <a:t>th</a:t>
                      </a:r>
                      <a:r>
                        <a:rPr lang="en-US" altLang="ja-JP" sz="1200" b="0" dirty="0">
                          <a:solidFill>
                            <a:schemeClr val="bg1">
                              <a:lumMod val="50000"/>
                            </a:schemeClr>
                          </a:solidFill>
                        </a:rPr>
                        <a: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altLang="ja-JP" sz="1200" b="0" baseline="0" dirty="0">
                          <a:solidFill>
                            <a:schemeClr val="bg1">
                              <a:lumMod val="50000"/>
                            </a:schemeClr>
                          </a:solidFill>
                          <a:latin typeface="+mj-lt"/>
                        </a:rPr>
                        <a:t>/  September.2023; </a:t>
                      </a:r>
                      <a:r>
                        <a:rPr lang="en-US" altLang="ja-JP" sz="1200" b="0" dirty="0">
                          <a:solidFill>
                            <a:schemeClr val="bg1">
                              <a:lumMod val="50000"/>
                            </a:schemeClr>
                          </a:solidFill>
                          <a:latin typeface="+mj-lt"/>
                          <a:ea typeface="DENSO TP 2017 Regular" panose="020B0500000000000000" pitchFamily="34" charset="-128"/>
                        </a:rPr>
                        <a:t>Develop and deploy Policies and Guidelines for Suppliers</a:t>
                      </a:r>
                      <a:endParaRPr lang="en-US" altLang="ja-JP" sz="1200" b="0" baseline="0" dirty="0">
                        <a:solidFill>
                          <a:schemeClr val="bg1">
                            <a:lumMod val="50000"/>
                          </a:schemeClr>
                        </a:solidFill>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335084"/>
                  </a:ext>
                </a:extLst>
              </a:tr>
            </a:tbl>
          </a:graphicData>
        </a:graphic>
      </p:graphicFrame>
    </p:spTree>
    <p:extLst>
      <p:ext uri="{BB962C8B-B14F-4D97-AF65-F5344CB8AC3E}">
        <p14:creationId xmlns:p14="http://schemas.microsoft.com/office/powerpoint/2010/main" val="180657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グループ化 3"/>
          <p:cNvGrpSpPr/>
          <p:nvPr/>
        </p:nvGrpSpPr>
        <p:grpSpPr>
          <a:xfrm>
            <a:off x="540271" y="1274096"/>
            <a:ext cx="6696744" cy="7049962"/>
            <a:chOff x="540271" y="593849"/>
            <a:chExt cx="6696744" cy="7049962"/>
          </a:xfrm>
        </p:grpSpPr>
        <p:sp>
          <p:nvSpPr>
            <p:cNvPr id="5" name="テキスト ボックス 4"/>
            <p:cNvSpPr txBox="1"/>
            <p:nvPr/>
          </p:nvSpPr>
          <p:spPr>
            <a:xfrm>
              <a:off x="756295" y="593849"/>
              <a:ext cx="6120680" cy="1947202"/>
            </a:xfrm>
            <a:prstGeom prst="rect">
              <a:avLst/>
            </a:prstGeom>
            <a:noFill/>
          </p:spPr>
          <p:txBody>
            <a:bodyPr wrap="square" lIns="99569" tIns="49785" rIns="99569" bIns="49785" rtlCol="0">
              <a:spAutoFit/>
            </a:bodyPr>
            <a:lstStyle/>
            <a:p>
              <a:pPr marL="286952" eaLnBrk="0" fontAlgn="base" hangingPunct="0">
                <a:lnSpc>
                  <a:spcPct val="200000"/>
                </a:lnSpc>
                <a:spcBef>
                  <a:spcPct val="0"/>
                </a:spcBef>
                <a:spcAft>
                  <a:spcPct val="0"/>
                </a:spcAft>
              </a:pPr>
              <a:r>
                <a:rPr lang="en-US" altLang="ja-JP" sz="1500" dirty="0">
                  <a:latin typeface="DENSO TP 2017 Regular" panose="020B0500000000000000" pitchFamily="34" charset="-128"/>
                  <a:ea typeface="DENSO TP 2017 Regular" panose="020B0500000000000000" pitchFamily="34" charset="-128"/>
                  <a:cs typeface="Times New Roman" pitchFamily="18" charset="0"/>
                </a:rPr>
                <a:t>I</a:t>
              </a:r>
              <a:r>
                <a:rPr lang="ja-JP" altLang="ja-JP" sz="1500" dirty="0">
                  <a:latin typeface="DENSO TP 2017 Regular" panose="020B0500000000000000" pitchFamily="34" charset="-128"/>
                  <a:ea typeface="DENSO TP 2017 Regular" panose="020B0500000000000000" pitchFamily="34" charset="-128"/>
                  <a:cs typeface="Times New Roman" pitchFamily="18" charset="0"/>
                </a:rPr>
                <a:t>．</a:t>
              </a:r>
              <a:r>
                <a:rPr lang="en-US" altLang="ja-JP" sz="1500" dirty="0">
                  <a:latin typeface="DENSO TP 2017 Regular" panose="020B0500000000000000" pitchFamily="34" charset="-128"/>
                  <a:ea typeface="DENSO TP 2017 Regular" panose="020B0500000000000000" pitchFamily="34" charset="-128"/>
                  <a:cs typeface="Times New Roman" pitchFamily="18" charset="0"/>
                </a:rPr>
                <a:t> </a:t>
              </a:r>
              <a:r>
                <a:rPr lang="en-US" altLang="ja-JP" sz="1500" dirty="0">
                  <a:latin typeface="DENSO TP 2017 Regular" panose="020B0500000000000000" pitchFamily="34" charset="-128"/>
                  <a:ea typeface="DENSO TP 2017 Regular" panose="020B0500000000000000" pitchFamily="34" charset="-128"/>
                </a:rPr>
                <a:t>Introduction</a:t>
              </a:r>
              <a:r>
                <a:rPr lang="en-US" altLang="ja-JP" sz="1500" dirty="0">
                  <a:latin typeface="DENSO TP 2017 Regular" panose="020B0500000000000000" pitchFamily="34" charset="-128"/>
                  <a:ea typeface="DENSO TP 2017 Regular" panose="020B0500000000000000" pitchFamily="34" charset="-128"/>
                  <a:cs typeface="Times New Roman" pitchFamily="18" charset="0"/>
                </a:rPr>
                <a:t>   			</a:t>
              </a:r>
              <a:endParaRPr lang="en-US" altLang="ja-JP" sz="1500" dirty="0">
                <a:latin typeface="DENSO TP 2017 Regular" panose="020B0500000000000000" pitchFamily="34" charset="-128"/>
                <a:ea typeface="DENSO TP 2017 Regular" panose="020B0500000000000000" pitchFamily="34" charset="-128"/>
              </a:endParaRPr>
            </a:p>
            <a:p>
              <a:pPr marL="286952" lvl="1" eaLnBrk="0" fontAlgn="base">
                <a:lnSpc>
                  <a:spcPct val="200000"/>
                </a:lnSpc>
                <a:spcBef>
                  <a:spcPct val="0"/>
                </a:spcBef>
                <a:spcAft>
                  <a:spcPct val="0"/>
                </a:spcAft>
              </a:pPr>
              <a:r>
                <a:rPr lang="en-US" altLang="ja-JP" sz="1500" dirty="0">
                  <a:latin typeface="DENSO TP 2017 Regular" panose="020B0500000000000000" pitchFamily="34" charset="-128"/>
                  <a:ea typeface="DENSO TP 2017 Regular" panose="020B0500000000000000" pitchFamily="34" charset="-128"/>
                  <a:cs typeface="Times New Roman" pitchFamily="18" charset="0"/>
                </a:rPr>
                <a:t>II.   </a:t>
              </a:r>
              <a:r>
                <a:rPr lang="en-US" altLang="ja-JP" sz="1500" dirty="0">
                  <a:latin typeface="DENSO TP 2017 Regular" panose="020B0500000000000000" pitchFamily="34" charset="-128"/>
                  <a:ea typeface="DENSO TP 2017 Regular" panose="020B0500000000000000" pitchFamily="34" charset="-128"/>
                </a:rPr>
                <a:t>DENSO Philosophy and Sustainability Policy</a:t>
              </a:r>
              <a:r>
                <a:rPr lang="en-US" altLang="ja-JP" sz="1500" dirty="0">
                  <a:latin typeface="DENSO TP 2017 Regular" panose="020B0500000000000000" pitchFamily="34" charset="-128"/>
                  <a:ea typeface="DENSO TP 2017 Regular" panose="020B0500000000000000" pitchFamily="34" charset="-128"/>
                  <a:cs typeface="Times New Roman" pitchFamily="18" charset="0"/>
                </a:rPr>
                <a:t>	     </a:t>
              </a:r>
            </a:p>
            <a:p>
              <a:pPr marL="286952" eaLnBrk="0" fontAlgn="base" hangingPunct="0">
                <a:lnSpc>
                  <a:spcPct val="200000"/>
                </a:lnSpc>
                <a:spcBef>
                  <a:spcPct val="0"/>
                </a:spcBef>
                <a:spcAft>
                  <a:spcPct val="0"/>
                </a:spcAft>
              </a:pPr>
              <a:r>
                <a:rPr lang="en-US" altLang="ja-JP" sz="1500" dirty="0">
                  <a:latin typeface="DENSO TP 2017 Regular" panose="020B0500000000000000" pitchFamily="34" charset="-128"/>
                  <a:ea typeface="DENSO TP 2017 Regular" panose="020B0500000000000000" pitchFamily="34" charset="-128"/>
                  <a:cs typeface="Times New Roman" pitchFamily="18" charset="0"/>
                </a:rPr>
                <a:t>III. </a:t>
              </a:r>
              <a:r>
                <a:rPr lang="ja-JP" altLang="en-US" sz="1500" dirty="0">
                  <a:latin typeface="DENSO TP 2017 Regular" panose="020B0500000000000000" pitchFamily="34" charset="-128"/>
                  <a:ea typeface="DENSO TP 2017 Regular" panose="020B0500000000000000" pitchFamily="34" charset="-128"/>
                  <a:cs typeface="Times New Roman" pitchFamily="18" charset="0"/>
                </a:rPr>
                <a:t> </a:t>
              </a:r>
              <a:r>
                <a:rPr lang="en-US" altLang="ja-JP" sz="1500" dirty="0">
                  <a:latin typeface="DENSO TP 2017 Regular" panose="020B0500000000000000" pitchFamily="34" charset="-128"/>
                  <a:ea typeface="DENSO TP 2017 Regular" panose="020B0500000000000000" pitchFamily="34" charset="-128"/>
                  <a:cs typeface="Times New Roman" pitchFamily="18" charset="0"/>
                </a:rPr>
                <a:t>DENSO Purchasing Policy		    </a:t>
              </a:r>
              <a:endParaRPr lang="en-US" altLang="ja-JP" sz="1500" dirty="0">
                <a:latin typeface="DENSO TP 2017 Regular" panose="020B0500000000000000" pitchFamily="34" charset="-128"/>
                <a:ea typeface="DENSO TP 2017 Regular" panose="020B0500000000000000" pitchFamily="34" charset="-128"/>
              </a:endParaRPr>
            </a:p>
            <a:p>
              <a:pPr marL="286952" eaLnBrk="0" fontAlgn="base" hangingPunct="0">
                <a:lnSpc>
                  <a:spcPct val="200000"/>
                </a:lnSpc>
                <a:spcBef>
                  <a:spcPct val="0"/>
                </a:spcBef>
                <a:spcAft>
                  <a:spcPct val="0"/>
                </a:spcAft>
              </a:pPr>
              <a:r>
                <a:rPr lang="en-US" altLang="ja-JP" sz="1500" dirty="0">
                  <a:latin typeface="DENSO TP 2017 Regular" panose="020B0500000000000000" pitchFamily="34" charset="-128"/>
                  <a:ea typeface="DENSO TP 2017 Regular" panose="020B0500000000000000" pitchFamily="34" charset="-128"/>
                  <a:cs typeface="Times New Roman" pitchFamily="18" charset="0"/>
                </a:rPr>
                <a:t>IV.</a:t>
              </a:r>
              <a:r>
                <a:rPr lang="ja-JP" altLang="en-US" sz="1500" dirty="0">
                  <a:latin typeface="DENSO TP 2017 Regular" panose="020B0500000000000000" pitchFamily="34" charset="-128"/>
                  <a:ea typeface="DENSO TP 2017 Regular" panose="020B0500000000000000" pitchFamily="34" charset="-128"/>
                  <a:cs typeface="Times New Roman" pitchFamily="18" charset="0"/>
                </a:rPr>
                <a:t> </a:t>
              </a:r>
              <a:r>
                <a:rPr lang="en-US" altLang="ja-JP" sz="1500" dirty="0">
                  <a:latin typeface="DENSO TP 2017 Regular" panose="020B0500000000000000" pitchFamily="34" charset="-128"/>
                  <a:ea typeface="DENSO TP 2017 Regular" panose="020B0500000000000000" pitchFamily="34" charset="-128"/>
                  <a:cs typeface="Times New Roman" pitchFamily="18" charset="0"/>
                </a:rPr>
                <a:t>Supplier </a:t>
              </a:r>
              <a:r>
                <a:rPr lang="en-US" altLang="ja-JP" sz="1500" dirty="0">
                  <a:latin typeface="DENSO TP 2017 Regular" panose="020B0500000000000000" pitchFamily="34" charset="-128"/>
                  <a:ea typeface="DENSO TP 2017 Regular" panose="020B0500000000000000" pitchFamily="34" charset="-128"/>
                </a:rPr>
                <a:t>Sustainability</a:t>
              </a:r>
              <a:r>
                <a:rPr lang="en-US" altLang="ja-JP" sz="1500" dirty="0">
                  <a:latin typeface="DENSO TP 2017 Regular" panose="020B0500000000000000" pitchFamily="34" charset="-128"/>
                  <a:ea typeface="DENSO TP 2017 Regular" panose="020B0500000000000000" pitchFamily="34" charset="-128"/>
                  <a:cs typeface="Times New Roman" pitchFamily="18" charset="0"/>
                </a:rPr>
                <a:t> Guidelines	</a:t>
              </a:r>
            </a:p>
          </p:txBody>
        </p:sp>
        <p:sp>
          <p:nvSpPr>
            <p:cNvPr id="6" name="テキスト ボックス 5"/>
            <p:cNvSpPr txBox="1"/>
            <p:nvPr/>
          </p:nvSpPr>
          <p:spPr>
            <a:xfrm>
              <a:off x="1453022" y="3778264"/>
              <a:ext cx="203674" cy="764154"/>
            </a:xfrm>
            <a:prstGeom prst="rect">
              <a:avLst/>
            </a:prstGeom>
            <a:noFill/>
          </p:spPr>
          <p:txBody>
            <a:bodyPr wrap="none" lIns="99569" tIns="49785" rIns="99569" bIns="49785" rtlCol="0">
              <a:spAutoFit/>
            </a:bodyPr>
            <a:lstStyle/>
            <a:p>
              <a:pPr marL="91618" indent="-91618">
                <a:lnSpc>
                  <a:spcPct val="150000"/>
                </a:lnSpc>
              </a:pPr>
              <a:endParaRPr lang="ja-JP" altLang="en-US" sz="1700" dirty="0">
                <a:latin typeface="DENSO TP 2017 Regular" pitchFamily="34" charset="-128"/>
                <a:ea typeface="DENSO TP 2017 Regular" pitchFamily="34" charset="-128"/>
              </a:endParaRPr>
            </a:p>
            <a:p>
              <a:endParaRPr lang="ja-JP" altLang="en-US" sz="1700" dirty="0">
                <a:latin typeface="DENSO TP 2017 Regular" pitchFamily="34" charset="-128"/>
                <a:ea typeface="DENSO TP 2017 Regular" pitchFamily="34" charset="-128"/>
              </a:endParaRPr>
            </a:p>
          </p:txBody>
        </p:sp>
        <p:sp>
          <p:nvSpPr>
            <p:cNvPr id="3" name="テキスト ボックス 2"/>
            <p:cNvSpPr txBox="1"/>
            <p:nvPr/>
          </p:nvSpPr>
          <p:spPr>
            <a:xfrm>
              <a:off x="540271" y="2460341"/>
              <a:ext cx="6696744" cy="5183470"/>
            </a:xfrm>
            <a:prstGeom prst="rect">
              <a:avLst/>
            </a:prstGeom>
            <a:noFill/>
          </p:spPr>
          <p:txBody>
            <a:bodyPr wrap="square" rtlCol="0">
              <a:spAutoFit/>
            </a:bodyPr>
            <a:lstStyle/>
            <a:p>
              <a:pPr marL="809625" eaLnBrk="0" fontAlgn="base" hangingPunct="0">
                <a:lnSpc>
                  <a:spcPct val="200000"/>
                </a:lnSpc>
                <a:spcAft>
                  <a:spcPct val="0"/>
                </a:spcAft>
              </a:pPr>
              <a:r>
                <a:rPr lang="en-US" altLang="ja-JP" sz="1500" dirty="0">
                  <a:latin typeface="DENSO TP 2017 Regular" panose="020B0500000000000000" pitchFamily="34" charset="-128"/>
                  <a:ea typeface="DENSO TP 2017 Regular" panose="020B0500000000000000" pitchFamily="34" charset="-128"/>
                </a:rPr>
                <a:t>1.  Safety and Quality of Products and Services	</a:t>
              </a:r>
            </a:p>
            <a:p>
              <a:pPr marL="809625" eaLnBrk="0" fontAlgn="base" hangingPunct="0">
                <a:lnSpc>
                  <a:spcPct val="200000"/>
                </a:lnSpc>
                <a:spcAft>
                  <a:spcPct val="0"/>
                </a:spcAft>
              </a:pPr>
              <a:r>
                <a:rPr lang="en-US" altLang="ja-JP" sz="1500" dirty="0">
                  <a:latin typeface="DENSO TP 2017 Regular" panose="020B0500000000000000" pitchFamily="34" charset="-128"/>
                  <a:ea typeface="DENSO TP 2017 Regular" panose="020B0500000000000000" pitchFamily="34" charset="-128"/>
                </a:rPr>
                <a:t>2. Human Rights/Labor			</a:t>
              </a:r>
            </a:p>
            <a:p>
              <a:pPr marL="542925" lvl="1" indent="260350" eaLnBrk="0" fontAlgn="t">
                <a:lnSpc>
                  <a:spcPts val="3100"/>
                </a:lnSpc>
              </a:pPr>
              <a:r>
                <a:rPr lang="en-US" altLang="ja-JP" sz="1500" dirty="0">
                  <a:latin typeface="DENSO TP 2017 Regular" panose="020B0500000000000000" pitchFamily="34" charset="-128"/>
                  <a:ea typeface="DENSO TP 2017 Regular" panose="020B0500000000000000" pitchFamily="34" charset="-128"/>
                </a:rPr>
                <a:t>3. Environment		</a:t>
              </a:r>
              <a:endParaRPr lang="ja-JP" altLang="ja-JP" sz="1500" dirty="0">
                <a:latin typeface="DENSO TP 2017 Regular" panose="020B0500000000000000" pitchFamily="34" charset="-128"/>
                <a:ea typeface="DENSO TP 2017 Regular" panose="020B0500000000000000" pitchFamily="34" charset="-128"/>
              </a:endParaRPr>
            </a:p>
            <a:p>
              <a:pPr marL="542925" lvl="1" indent="260350" eaLnBrk="0" fontAlgn="t">
                <a:lnSpc>
                  <a:spcPct val="200000"/>
                </a:lnSpc>
              </a:pPr>
              <a:r>
                <a:rPr lang="en-US" altLang="ja-JP" sz="1500" dirty="0">
                  <a:latin typeface="DENSO TP 2017 Regular" panose="020B0500000000000000" pitchFamily="34" charset="-128"/>
                  <a:ea typeface="DENSO TP 2017 Regular" panose="020B0500000000000000" pitchFamily="34" charset="-128"/>
                </a:rPr>
                <a:t>4. Legal Compliance		</a:t>
              </a:r>
              <a:endParaRPr lang="ja-JP" altLang="ja-JP" sz="1500" dirty="0">
                <a:latin typeface="DENSO TP 2017 Regular" panose="020B0500000000000000" pitchFamily="34" charset="-128"/>
                <a:ea typeface="DENSO TP 2017 Regular" panose="020B0500000000000000" pitchFamily="34" charset="-128"/>
              </a:endParaRPr>
            </a:p>
            <a:p>
              <a:pPr marL="542925" lvl="1" indent="260350" eaLnBrk="0" fontAlgn="t">
                <a:lnSpc>
                  <a:spcPct val="200000"/>
                </a:lnSpc>
              </a:pPr>
              <a:r>
                <a:rPr lang="en-US" altLang="ja-JP" sz="1500" dirty="0">
                  <a:latin typeface="DENSO TP 2017 Regular" panose="020B0500000000000000" pitchFamily="34" charset="-128"/>
                  <a:ea typeface="DENSO TP 2017 Regular" panose="020B0500000000000000" pitchFamily="34" charset="-128"/>
                </a:rPr>
                <a:t>5. Disclosure of Information to Stakeholders		</a:t>
              </a:r>
              <a:endParaRPr lang="ja-JP" altLang="ja-JP" sz="1500" dirty="0">
                <a:latin typeface="DENSO TP 2017 Regular" panose="020B0500000000000000" pitchFamily="34" charset="-128"/>
                <a:ea typeface="DENSO TP 2017 Regular" panose="020B0500000000000000" pitchFamily="34" charset="-128"/>
              </a:endParaRPr>
            </a:p>
            <a:p>
              <a:pPr marL="542925" lvl="1" indent="260350" eaLnBrk="0" fontAlgn="t">
                <a:lnSpc>
                  <a:spcPct val="200000"/>
                </a:lnSpc>
              </a:pPr>
              <a:r>
                <a:rPr lang="en-US" altLang="ja-JP" sz="1500" dirty="0">
                  <a:latin typeface="DENSO TP 2017 Regular" panose="020B0500000000000000" pitchFamily="34" charset="-128"/>
                  <a:ea typeface="DENSO TP 2017 Regular" panose="020B0500000000000000" pitchFamily="34" charset="-128"/>
                </a:rPr>
                <a:t>6. Risk Management		</a:t>
              </a:r>
              <a:endParaRPr lang="ja-JP" altLang="ja-JP" sz="1500" dirty="0">
                <a:latin typeface="DENSO TP 2017 Regular" panose="020B0500000000000000" pitchFamily="34" charset="-128"/>
                <a:ea typeface="DENSO TP 2017 Regular" panose="020B0500000000000000" pitchFamily="34" charset="-128"/>
              </a:endParaRPr>
            </a:p>
            <a:p>
              <a:pPr marL="542925" lvl="1" indent="260350" eaLnBrk="0" fontAlgn="t">
                <a:lnSpc>
                  <a:spcPct val="200000"/>
                </a:lnSpc>
              </a:pPr>
              <a:r>
                <a:rPr lang="en-US" altLang="ja-JP" sz="1500" dirty="0">
                  <a:latin typeface="DENSO TP 2017 Regular" panose="020B0500000000000000" pitchFamily="34" charset="-128"/>
                  <a:ea typeface="DENSO TP 2017 Regular" panose="020B0500000000000000" pitchFamily="34" charset="-128"/>
                </a:rPr>
                <a:t>7. Responsible Material Procurement	</a:t>
              </a:r>
              <a:endParaRPr lang="ja-JP" altLang="ja-JP" sz="1500" dirty="0">
                <a:latin typeface="DENSO TP 2017 Regular" panose="020B0500000000000000" pitchFamily="34" charset="-128"/>
                <a:ea typeface="DENSO TP 2017 Regular" panose="020B0500000000000000" pitchFamily="34" charset="-128"/>
              </a:endParaRPr>
            </a:p>
            <a:p>
              <a:pPr marL="542925" lvl="1" indent="260350" eaLnBrk="0" fontAlgn="t">
                <a:lnSpc>
                  <a:spcPct val="200000"/>
                </a:lnSpc>
              </a:pPr>
              <a:r>
                <a:rPr lang="en-US" altLang="ja-JP" sz="1500" dirty="0">
                  <a:latin typeface="DENSO TP 2017 Regular" panose="020B0500000000000000" pitchFamily="34" charset="-128"/>
                  <a:ea typeface="DENSO TP 2017 Regular" panose="020B0500000000000000" pitchFamily="34" charset="-128"/>
                </a:rPr>
                <a:t>8. Corporate Citizenship			</a:t>
              </a:r>
              <a:endParaRPr lang="ja-JP" altLang="ja-JP" sz="1500" dirty="0">
                <a:latin typeface="DENSO TP 2017 Regular" panose="020B0500000000000000" pitchFamily="34" charset="-128"/>
                <a:ea typeface="DENSO TP 2017 Regular" panose="020B0500000000000000" pitchFamily="34" charset="-128"/>
              </a:endParaRPr>
            </a:p>
            <a:p>
              <a:pPr marL="542925" lvl="1" indent="250825" eaLnBrk="0" fontAlgn="t">
                <a:lnSpc>
                  <a:spcPct val="200000"/>
                </a:lnSpc>
              </a:pPr>
              <a:r>
                <a:rPr lang="en-US" altLang="ja-JP" sz="1500" dirty="0">
                  <a:latin typeface="DENSO TP 2017 Regular" panose="020B0500000000000000" pitchFamily="34" charset="-128"/>
                  <a:ea typeface="DENSO TP 2017 Regular" panose="020B0500000000000000" pitchFamily="34" charset="-128"/>
                </a:rPr>
                <a:t>9. Developing and Deploying Policies and </a:t>
              </a:r>
            </a:p>
            <a:p>
              <a:pPr marL="542925" lvl="1" indent="465138" eaLnBrk="0" fontAlgn="t"/>
              <a:r>
                <a:rPr lang="en-US" altLang="ja-JP" sz="1500" dirty="0">
                  <a:latin typeface="DENSO TP 2017 Regular" panose="020B0500000000000000" pitchFamily="34" charset="-128"/>
                  <a:ea typeface="DENSO TP 2017 Regular" panose="020B0500000000000000" pitchFamily="34" charset="-128"/>
                </a:rPr>
                <a:t>Guidelines for Suppliers		</a:t>
              </a:r>
              <a:endParaRPr lang="ja-JP" altLang="ja-JP" sz="1500" dirty="0">
                <a:latin typeface="DENSO TP 2017 Regular" panose="020B0500000000000000" pitchFamily="34" charset="-128"/>
                <a:ea typeface="DENSO TP 2017 Regular" panose="020B0500000000000000" pitchFamily="34" charset="-128"/>
              </a:endParaRPr>
            </a:p>
            <a:p>
              <a:pPr>
                <a:lnSpc>
                  <a:spcPts val="3000"/>
                </a:lnSpc>
              </a:pPr>
              <a:endParaRPr lang="en-US" altLang="ja-JP" sz="1500" dirty="0">
                <a:latin typeface="DENSO TP 2017 Regular" panose="020B0500000000000000" pitchFamily="34" charset="-128"/>
                <a:ea typeface="DENSO TP 2017 Regular" panose="020B0500000000000000" pitchFamily="34" charset="-128"/>
              </a:endParaRPr>
            </a:p>
            <a:p>
              <a:pPr>
                <a:lnSpc>
                  <a:spcPts val="3000"/>
                </a:lnSpc>
              </a:pPr>
              <a:r>
                <a:rPr lang="ja-JP" altLang="en-US" sz="1500" dirty="0">
                  <a:latin typeface="DENSO TP 2017 Regular" panose="020B0500000000000000" pitchFamily="34" charset="-128"/>
                  <a:ea typeface="DENSO TP 2017 Regular" panose="020B0500000000000000" pitchFamily="34" charset="-128"/>
                </a:rPr>
                <a:t>　　　</a:t>
              </a:r>
              <a:r>
                <a:rPr lang="en-US" altLang="ja-JP" sz="1500" dirty="0">
                  <a:latin typeface="DENSO TP 2017 Regular" panose="020B0500000000000000" pitchFamily="34" charset="-128"/>
                  <a:ea typeface="DENSO TP 2017 Regular" panose="020B0500000000000000" pitchFamily="34" charset="-128"/>
                </a:rPr>
                <a:t>Compliance with  Sustainability Guidelines</a:t>
              </a:r>
              <a:endParaRPr kumimoji="1" lang="ja-JP" altLang="en-US" sz="1500" dirty="0">
                <a:latin typeface="DENSO TP 2017 Regular" panose="020B0500000000000000" pitchFamily="34" charset="-128"/>
                <a:ea typeface="DENSO TP 2017 Regular" panose="020B0500000000000000" pitchFamily="34" charset="-128"/>
              </a:endParaRPr>
            </a:p>
          </p:txBody>
        </p:sp>
        <p:sp>
          <p:nvSpPr>
            <p:cNvPr id="7" name="テキスト ボックス 6"/>
            <p:cNvSpPr txBox="1"/>
            <p:nvPr/>
          </p:nvSpPr>
          <p:spPr>
            <a:xfrm>
              <a:off x="5245178" y="1018366"/>
              <a:ext cx="1396536" cy="1477328"/>
            </a:xfrm>
            <a:prstGeom prst="rect">
              <a:avLst/>
            </a:prstGeom>
            <a:noFill/>
          </p:spPr>
          <p:txBody>
            <a:bodyPr wrap="none" rtlCol="0" anchor="ctr">
              <a:spAutoFit/>
            </a:bodyPr>
            <a:lstStyle/>
            <a:p>
              <a:pPr marL="809625" algn="r" eaLnBrk="0" fontAlgn="base" hangingPunct="0">
                <a:lnSpc>
                  <a:spcPct val="200000"/>
                </a:lnSpc>
                <a:spcAft>
                  <a:spcPct val="0"/>
                </a:spcAft>
              </a:pPr>
              <a:r>
                <a:rPr lang="ja-JP" altLang="en-US" sz="1500" dirty="0">
                  <a:latin typeface="DENSO TP 2017 Regular" panose="020B0500000000000000" pitchFamily="34" charset="-128"/>
                  <a:ea typeface="DENSO TP 2017 Regular" panose="020B0500000000000000" pitchFamily="34" charset="-128"/>
                </a:rPr>
                <a:t>１</a:t>
              </a:r>
              <a:r>
                <a:rPr lang="en-US" altLang="ja-JP" sz="1500" dirty="0">
                  <a:latin typeface="DENSO TP 2017 Regular" panose="020B0500000000000000" pitchFamily="34" charset="-128"/>
                  <a:ea typeface="DENSO TP 2017 Regular" panose="020B0500000000000000" pitchFamily="34" charset="-128"/>
                </a:rPr>
                <a:t>-2</a:t>
              </a:r>
            </a:p>
            <a:p>
              <a:pPr marL="809625" algn="r" eaLnBrk="0" fontAlgn="base" hangingPunct="0">
                <a:lnSpc>
                  <a:spcPct val="200000"/>
                </a:lnSpc>
                <a:spcAft>
                  <a:spcPct val="0"/>
                </a:spcAft>
              </a:pPr>
              <a:r>
                <a:rPr lang="en-US" altLang="ja-JP" sz="1500" dirty="0">
                  <a:latin typeface="DENSO TP 2017 Regular" panose="020B0500000000000000" pitchFamily="34" charset="-128"/>
                  <a:ea typeface="DENSO TP 2017 Regular" panose="020B0500000000000000" pitchFamily="34" charset="-128"/>
                </a:rPr>
                <a:t>3-4</a:t>
              </a:r>
            </a:p>
            <a:p>
              <a:pPr marL="809625" algn="r" eaLnBrk="0" fontAlgn="base" hangingPunct="0">
                <a:lnSpc>
                  <a:spcPct val="200000"/>
                </a:lnSpc>
                <a:spcAft>
                  <a:spcPct val="0"/>
                </a:spcAft>
              </a:pPr>
              <a:r>
                <a:rPr lang="en-US" altLang="ja-JP" sz="1500" dirty="0">
                  <a:latin typeface="DENSO TP 2017 Regular" panose="020B0500000000000000" pitchFamily="34" charset="-128"/>
                  <a:ea typeface="DENSO TP 2017 Regular" panose="020B0500000000000000" pitchFamily="34" charset="-128"/>
                </a:rPr>
                <a:t>5</a:t>
              </a:r>
            </a:p>
          </p:txBody>
        </p:sp>
      </p:grpSp>
      <p:grpSp>
        <p:nvGrpSpPr>
          <p:cNvPr id="2" name="グループ化 1"/>
          <p:cNvGrpSpPr/>
          <p:nvPr/>
        </p:nvGrpSpPr>
        <p:grpSpPr>
          <a:xfrm>
            <a:off x="4869656" y="3144970"/>
            <a:ext cx="1778115" cy="4712566"/>
            <a:chOff x="4908942" y="3606740"/>
            <a:chExt cx="1778115" cy="4712566"/>
          </a:xfrm>
        </p:grpSpPr>
        <p:sp>
          <p:nvSpPr>
            <p:cNvPr id="13" name="テキスト ボックス 12"/>
            <p:cNvSpPr txBox="1"/>
            <p:nvPr/>
          </p:nvSpPr>
          <p:spPr>
            <a:xfrm>
              <a:off x="5474901" y="5390065"/>
              <a:ext cx="1206099" cy="1015663"/>
            </a:xfrm>
            <a:prstGeom prst="rect">
              <a:avLst/>
            </a:prstGeom>
            <a:noFill/>
          </p:spPr>
          <p:txBody>
            <a:bodyPr wrap="none" rtlCol="0">
              <a:spAutoFit/>
            </a:bodyPr>
            <a:lstStyle/>
            <a:p>
              <a:pPr marL="542925" lvl="1" indent="309563" algn="r" eaLnBrk="0" fontAlgn="t">
                <a:lnSpc>
                  <a:spcPct val="200000"/>
                </a:lnSpc>
              </a:pPr>
              <a:r>
                <a:rPr lang="en-US" altLang="ja-JP" sz="1500" dirty="0">
                  <a:latin typeface="DENSO TP 2017 Regular" panose="020B0500000000000000" pitchFamily="34" charset="-128"/>
                  <a:ea typeface="DENSO TP 2017 Regular" panose="020B0500000000000000" pitchFamily="34" charset="-128"/>
                </a:rPr>
                <a:t>11</a:t>
              </a:r>
              <a:endParaRPr lang="ja-JP" altLang="ja-JP" sz="1500" dirty="0">
                <a:latin typeface="DENSO TP 2017 Regular" panose="020B0500000000000000" pitchFamily="34" charset="-128"/>
                <a:ea typeface="DENSO TP 2017 Regular" panose="020B0500000000000000" pitchFamily="34" charset="-128"/>
              </a:endParaRPr>
            </a:p>
            <a:p>
              <a:pPr marL="542925" lvl="1" indent="309563" algn="r" eaLnBrk="0" fontAlgn="t">
                <a:lnSpc>
                  <a:spcPct val="200000"/>
                </a:lnSpc>
              </a:pPr>
              <a:r>
                <a:rPr lang="en-US" altLang="ja-JP" sz="1500" dirty="0">
                  <a:latin typeface="DENSO TP 2017 Regular" panose="020B0500000000000000" pitchFamily="34" charset="-128"/>
                  <a:ea typeface="DENSO TP 2017 Regular" panose="020B0500000000000000" pitchFamily="34" charset="-128"/>
                </a:rPr>
                <a:t>11</a:t>
              </a:r>
              <a:endParaRPr kumimoji="1" lang="ja-JP" altLang="en-US" sz="1500" dirty="0">
                <a:latin typeface="DENSO TP 2017 Regular" panose="020B0500000000000000" pitchFamily="34" charset="-128"/>
                <a:ea typeface="DENSO TP 2017 Regular" panose="020B0500000000000000" pitchFamily="34" charset="-128"/>
              </a:endParaRPr>
            </a:p>
          </p:txBody>
        </p:sp>
        <p:sp>
          <p:nvSpPr>
            <p:cNvPr id="8" name="テキスト ボックス 7"/>
            <p:cNvSpPr txBox="1"/>
            <p:nvPr/>
          </p:nvSpPr>
          <p:spPr>
            <a:xfrm>
              <a:off x="5088542" y="3606740"/>
              <a:ext cx="1598515" cy="2169825"/>
            </a:xfrm>
            <a:prstGeom prst="rect">
              <a:avLst/>
            </a:prstGeom>
            <a:noFill/>
          </p:spPr>
          <p:txBody>
            <a:bodyPr wrap="none" rtlCol="0">
              <a:spAutoFit/>
            </a:bodyPr>
            <a:lstStyle/>
            <a:p>
              <a:pPr marL="468000" lvl="1" indent="295275" algn="r" eaLnBrk="0" fontAlgn="t">
                <a:lnSpc>
                  <a:spcPct val="200000"/>
                </a:lnSpc>
              </a:pPr>
              <a:r>
                <a:rPr lang="en-US" altLang="ja-JP" sz="1500" dirty="0">
                  <a:latin typeface="DENSO TP 2017 Regular" panose="020B0500000000000000" pitchFamily="34" charset="-128"/>
                  <a:ea typeface="DENSO TP 2017 Regular" panose="020B0500000000000000" pitchFamily="34" charset="-128"/>
                </a:rPr>
                <a:t>7-8</a:t>
              </a:r>
            </a:p>
            <a:p>
              <a:pPr marL="468000" lvl="1" indent="295275" algn="r" eaLnBrk="0" fontAlgn="t">
                <a:lnSpc>
                  <a:spcPct val="200000"/>
                </a:lnSpc>
              </a:pPr>
              <a:r>
                <a:rPr lang="en-US" altLang="ja-JP" sz="1500" dirty="0">
                  <a:latin typeface="DENSO TP 2017 Regular" panose="020B0500000000000000" pitchFamily="34" charset="-128"/>
                  <a:ea typeface="DENSO TP 2017 Regular" panose="020B0500000000000000" pitchFamily="34" charset="-128"/>
                </a:rPr>
                <a:t>8</a:t>
              </a:r>
            </a:p>
            <a:p>
              <a:pPr marL="468000" lvl="1" indent="295275" algn="r" eaLnBrk="0" fontAlgn="t">
                <a:lnSpc>
                  <a:spcPct val="200000"/>
                </a:lnSpc>
              </a:pPr>
              <a:r>
                <a:rPr lang="en-US" altLang="ja-JP" sz="1500" dirty="0">
                  <a:latin typeface="DENSO TP 2017 Regular" panose="020B0500000000000000" pitchFamily="34" charset="-128"/>
                  <a:ea typeface="DENSO TP 2017 Regular" panose="020B0500000000000000" pitchFamily="34" charset="-128"/>
                </a:rPr>
                <a:t>9</a:t>
              </a:r>
            </a:p>
            <a:p>
              <a:pPr marL="468000" lvl="1" indent="295275" algn="r" eaLnBrk="0" fontAlgn="t">
                <a:lnSpc>
                  <a:spcPct val="200000"/>
                </a:lnSpc>
              </a:pPr>
              <a:r>
                <a:rPr lang="en-US" altLang="ja-JP" sz="1500" dirty="0">
                  <a:latin typeface="DENSO TP 2017 Regular" panose="020B0500000000000000" pitchFamily="34" charset="-128"/>
                  <a:ea typeface="DENSO TP 2017 Regular" panose="020B0500000000000000" pitchFamily="34" charset="-128"/>
                </a:rPr>
                <a:t>10</a:t>
              </a:r>
              <a:endParaRPr lang="ja-JP" altLang="ja-JP" sz="1500" dirty="0">
                <a:latin typeface="DENSO TP 2017 Regular" panose="020B0500000000000000" pitchFamily="34" charset="-128"/>
                <a:ea typeface="DENSO TP 2017 Regular" panose="020B0500000000000000" pitchFamily="34" charset="-128"/>
              </a:endParaRPr>
            </a:p>
            <a:p>
              <a:endParaRPr kumimoji="1" lang="ja-JP" altLang="en-US" sz="1500" dirty="0">
                <a:latin typeface="DENSO TP 2017 Regular" panose="020B0500000000000000" pitchFamily="34" charset="-128"/>
                <a:ea typeface="DENSO TP 2017 Regular" panose="020B0500000000000000" pitchFamily="34" charset="-128"/>
              </a:endParaRPr>
            </a:p>
          </p:txBody>
        </p:sp>
        <p:sp>
          <p:nvSpPr>
            <p:cNvPr id="9" name="テキスト ボックス 8"/>
            <p:cNvSpPr txBox="1"/>
            <p:nvPr/>
          </p:nvSpPr>
          <p:spPr>
            <a:xfrm>
              <a:off x="4908942" y="6349536"/>
              <a:ext cx="1778115" cy="1969770"/>
            </a:xfrm>
            <a:prstGeom prst="rect">
              <a:avLst/>
            </a:prstGeom>
            <a:noFill/>
          </p:spPr>
          <p:txBody>
            <a:bodyPr wrap="none" rtlCol="0">
              <a:spAutoFit/>
            </a:bodyPr>
            <a:lstStyle/>
            <a:p>
              <a:pPr marL="542925" lvl="1" indent="309563" algn="r" eaLnBrk="0" fontAlgn="t">
                <a:lnSpc>
                  <a:spcPct val="200000"/>
                </a:lnSpc>
              </a:pPr>
              <a:r>
                <a:rPr lang="en-US" altLang="ja-JP" sz="1500" dirty="0">
                  <a:latin typeface="DENSO TP 2017 Regular" panose="020B0500000000000000" pitchFamily="34" charset="-128"/>
                  <a:ea typeface="DENSO TP 2017 Regular" panose="020B0500000000000000" pitchFamily="34" charset="-128"/>
                </a:rPr>
                <a:t>11</a:t>
              </a:r>
            </a:p>
            <a:p>
              <a:pPr marL="542925" lvl="1" indent="309563" algn="r" eaLnBrk="0" fontAlgn="t">
                <a:lnSpc>
                  <a:spcPct val="200000"/>
                </a:lnSpc>
              </a:pPr>
              <a:r>
                <a:rPr lang="en-US" altLang="ja-JP" sz="1500" dirty="0">
                  <a:latin typeface="DENSO TP 2017 Regular" panose="020B0500000000000000" pitchFamily="34" charset="-128"/>
                  <a:ea typeface="DENSO TP 2017 Regular" panose="020B0500000000000000" pitchFamily="34" charset="-128"/>
                </a:rPr>
                <a:t>11</a:t>
              </a:r>
              <a:endParaRPr lang="ja-JP" altLang="ja-JP" sz="1500" dirty="0">
                <a:latin typeface="DENSO TP 2017 Regular" panose="020B0500000000000000" pitchFamily="34" charset="-128"/>
                <a:ea typeface="DENSO TP 2017 Regular" panose="020B0500000000000000" pitchFamily="34" charset="-128"/>
              </a:endParaRPr>
            </a:p>
            <a:p>
              <a:pPr marL="542925" lvl="1" indent="822325" algn="r" eaLnBrk="0" fontAlgn="t">
                <a:lnSpc>
                  <a:spcPct val="200000"/>
                </a:lnSpc>
                <a:tabLst>
                  <a:tab pos="1527175" algn="l"/>
                </a:tabLst>
              </a:pPr>
              <a:r>
                <a:rPr lang="en-US" altLang="ja-JP" sz="1500" dirty="0">
                  <a:latin typeface="DENSO TP 2017 Regular" panose="020B0500000000000000" pitchFamily="34" charset="-128"/>
                  <a:ea typeface="DENSO TP 2017 Regular" panose="020B0500000000000000" pitchFamily="34" charset="-128"/>
                </a:rPr>
                <a:t>12</a:t>
              </a:r>
              <a:endParaRPr lang="ja-JP" altLang="ja-JP" sz="1500" dirty="0">
                <a:latin typeface="DENSO TP 2017 Regular" panose="020B0500000000000000" pitchFamily="34" charset="-128"/>
                <a:ea typeface="DENSO TP 2017 Regular" panose="020B0500000000000000" pitchFamily="34" charset="-128"/>
              </a:endParaRPr>
            </a:p>
            <a:p>
              <a:pPr algn="r"/>
              <a:endParaRPr lang="ja-JP" altLang="en-US" sz="1500" dirty="0">
                <a:latin typeface="DENSO TP 2017 Regular" panose="020B0500000000000000" pitchFamily="34" charset="-128"/>
                <a:ea typeface="DENSO TP 2017 Regular" panose="020B0500000000000000" pitchFamily="34" charset="-128"/>
              </a:endParaRPr>
            </a:p>
            <a:p>
              <a:endParaRPr kumimoji="1" lang="ja-JP" altLang="en-US" sz="1500" dirty="0">
                <a:latin typeface="DENSO TP 2017 Regular" panose="020B0500000000000000" pitchFamily="34" charset="-128"/>
                <a:ea typeface="DENSO TP 2017 Regular" panose="020B0500000000000000" pitchFamily="34" charset="-128"/>
              </a:endParaRPr>
            </a:p>
          </p:txBody>
        </p:sp>
      </p:grpSp>
      <p:sp>
        <p:nvSpPr>
          <p:cNvPr id="10" name="正方形/長方形 9"/>
          <p:cNvSpPr/>
          <p:nvPr/>
        </p:nvSpPr>
        <p:spPr>
          <a:xfrm>
            <a:off x="5397143" y="7650956"/>
            <a:ext cx="1244571" cy="553998"/>
          </a:xfrm>
          <a:prstGeom prst="rect">
            <a:avLst/>
          </a:prstGeom>
        </p:spPr>
        <p:txBody>
          <a:bodyPr wrap="none">
            <a:spAutoFit/>
          </a:bodyPr>
          <a:lstStyle/>
          <a:p>
            <a:pPr marL="542925" lvl="1" indent="309563" eaLnBrk="0" fontAlgn="t">
              <a:lnSpc>
                <a:spcPct val="200000"/>
              </a:lnSpc>
            </a:pPr>
            <a:r>
              <a:rPr lang="en-US" altLang="ja-JP" sz="1500" dirty="0">
                <a:latin typeface="DENSO TP 2017 Regular" panose="020B0500000000000000" pitchFamily="34" charset="-128"/>
                <a:ea typeface="DENSO TP 2017 Regular" panose="020B0500000000000000" pitchFamily="34" charset="-128"/>
              </a:rPr>
              <a:t>12</a:t>
            </a:r>
            <a:endParaRPr lang="ja-JP" altLang="ja-JP" sz="1500" dirty="0">
              <a:latin typeface="DENSO TP 2017 Regular" panose="020B0500000000000000" pitchFamily="34" charset="-128"/>
              <a:ea typeface="DENSO TP 2017 Regular" panose="020B0500000000000000" pitchFamily="34" charset="-128"/>
            </a:endParaRPr>
          </a:p>
        </p:txBody>
      </p:sp>
    </p:spTree>
    <p:extLst>
      <p:ext uri="{BB962C8B-B14F-4D97-AF65-F5344CB8AC3E}">
        <p14:creationId xmlns:p14="http://schemas.microsoft.com/office/powerpoint/2010/main" val="1478589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540271" y="948787"/>
            <a:ext cx="6913563" cy="365465"/>
          </a:xfrm>
          <a:prstGeom prst="rect">
            <a:avLst/>
          </a:prstGeom>
          <a:noFill/>
        </p:spPr>
        <p:txBody>
          <a:bodyPr wrap="square" lIns="99569" tIns="49785" rIns="99569" bIns="49785" rtlCol="0">
            <a:spAutoFit/>
          </a:bodyPr>
          <a:lstStyle/>
          <a:p>
            <a:pPr indent="63500"/>
            <a:r>
              <a:rPr lang="en-US" altLang="ja-JP" sz="1700" b="1" dirty="0">
                <a:latin typeface="DENSO TP 2017 Regular" panose="020B0500000000000000" pitchFamily="34" charset="-128"/>
                <a:ea typeface="DENSO TP 2017 Regular" panose="020B0500000000000000" pitchFamily="34" charset="-128"/>
              </a:rPr>
              <a:t>I. Introduction</a:t>
            </a:r>
          </a:p>
        </p:txBody>
      </p:sp>
      <p:sp>
        <p:nvSpPr>
          <p:cNvPr id="5" name="テキスト ボックス 4"/>
          <p:cNvSpPr txBox="1"/>
          <p:nvPr/>
        </p:nvSpPr>
        <p:spPr>
          <a:xfrm>
            <a:off x="2844527" y="8567277"/>
            <a:ext cx="4176464" cy="1141853"/>
          </a:xfrm>
          <a:prstGeom prst="rect">
            <a:avLst/>
          </a:prstGeom>
          <a:noFill/>
        </p:spPr>
        <p:txBody>
          <a:bodyPr wrap="square" lIns="99569" tIns="49785" rIns="99569" bIns="49785" rtlCol="0">
            <a:spAutoFit/>
          </a:bodyPr>
          <a:lstStyle/>
          <a:p>
            <a:pPr algn="r">
              <a:lnSpc>
                <a:spcPts val="2178"/>
              </a:lnSpc>
            </a:pPr>
            <a:r>
              <a:rPr lang="en-US" altLang="ja-JP" sz="1300" dirty="0">
                <a:latin typeface="DENSO TP 2017 Regular" panose="020B0500000000000000" pitchFamily="34" charset="-128"/>
                <a:ea typeface="DENSO TP 2017 Regular" panose="020B0500000000000000" pitchFamily="34" charset="-128"/>
              </a:rPr>
              <a:t>January 2025</a:t>
            </a:r>
          </a:p>
          <a:p>
            <a:pPr algn="r">
              <a:lnSpc>
                <a:spcPts val="2178"/>
              </a:lnSpc>
            </a:pPr>
            <a:r>
              <a:rPr lang="en-US" altLang="ja-JP" sz="1800" dirty="0">
                <a:latin typeface="DENSO TP 2017 Regular" panose="020B0500000000000000" pitchFamily="34" charset="-128"/>
                <a:ea typeface="DENSO TP 2017 Regular" panose="020B0500000000000000" pitchFamily="34" charset="-128"/>
              </a:rPr>
              <a:t>Jiro Ebihara</a:t>
            </a:r>
            <a:endParaRPr lang="en-US" altLang="ja-JP" sz="1200" dirty="0">
              <a:latin typeface="DENSO TP 2017 Regular" panose="020B0500000000000000" pitchFamily="34" charset="-128"/>
              <a:ea typeface="DENSO TP 2017 Regular" panose="020B0500000000000000" pitchFamily="34" charset="-128"/>
            </a:endParaRPr>
          </a:p>
          <a:p>
            <a:pPr indent="1884363"/>
            <a:r>
              <a:rPr lang="en-US" altLang="ja-JP" sz="1200" dirty="0">
                <a:latin typeface="DENSO TP 2017 Regular" panose="020B0500000000000000" pitchFamily="34" charset="-128"/>
                <a:ea typeface="DENSO TP 2017 Regular" panose="020B0500000000000000" pitchFamily="34" charset="-128"/>
              </a:rPr>
              <a:t>Head of Purchasing Group</a:t>
            </a:r>
          </a:p>
          <a:p>
            <a:pPr algn="r"/>
            <a:endParaRPr lang="en-US" altLang="ja-JP" sz="500" dirty="0">
              <a:latin typeface="DENSO TP 2017 Regular" panose="020B0500000000000000" pitchFamily="34" charset="-128"/>
              <a:ea typeface="DENSO TP 2017 Regular" panose="020B0500000000000000" pitchFamily="34" charset="-128"/>
            </a:endParaRPr>
          </a:p>
          <a:p>
            <a:pPr algn="r"/>
            <a:r>
              <a:rPr lang="en-US" altLang="ja-JP" sz="1400" dirty="0">
                <a:latin typeface="DENSO TP 2017 Regular" panose="020B0500000000000000" pitchFamily="34" charset="-128"/>
                <a:ea typeface="DENSO TP 2017 Regular" panose="020B0500000000000000" pitchFamily="34" charset="-128"/>
              </a:rPr>
              <a:t>DENSO CORPORATION</a:t>
            </a:r>
            <a:endParaRPr lang="ja-JP" altLang="ja-JP" dirty="0">
              <a:latin typeface="DENSO TP 2017 Regular" panose="020B0500000000000000" pitchFamily="34" charset="-128"/>
              <a:ea typeface="DENSO TP 2017 Regular" panose="020B0500000000000000" pitchFamily="34" charset="-128"/>
            </a:endParaRPr>
          </a:p>
        </p:txBody>
      </p:sp>
      <p:pic>
        <p:nvPicPr>
          <p:cNvPr id="6" name="図 5"/>
          <p:cNvPicPr>
            <a:picLocks noChangeAspect="1"/>
          </p:cNvPicPr>
          <p:nvPr/>
        </p:nvPicPr>
        <p:blipFill rotWithShape="1">
          <a:blip r:embed="rId2" cstate="print">
            <a:extLst>
              <a:ext uri="{28A0092B-C50C-407E-A947-70E740481C1C}">
                <a14:useLocalDpi xmlns:a14="http://schemas.microsoft.com/office/drawing/2010/main" val="0"/>
              </a:ext>
            </a:extLst>
          </a:blip>
          <a:srcRect l="36937" t="16988" r="56370" b="69878"/>
          <a:stretch/>
        </p:blipFill>
        <p:spPr>
          <a:xfrm>
            <a:off x="2412479" y="0"/>
            <a:ext cx="697318" cy="972320"/>
          </a:xfrm>
          <a:prstGeom prst="rect">
            <a:avLst/>
          </a:prstGeom>
        </p:spPr>
      </p:pic>
      <p:sp>
        <p:nvSpPr>
          <p:cNvPr id="7" name="テキスト ボックス 6"/>
          <p:cNvSpPr txBox="1"/>
          <p:nvPr/>
        </p:nvSpPr>
        <p:spPr>
          <a:xfrm>
            <a:off x="728586" y="1386260"/>
            <a:ext cx="6192688" cy="6434841"/>
          </a:xfrm>
          <a:prstGeom prst="rect">
            <a:avLst/>
          </a:prstGeom>
          <a:noFill/>
        </p:spPr>
        <p:txBody>
          <a:bodyPr wrap="square" lIns="99569" tIns="49785" rIns="99569" bIns="49785" rtlCol="0">
            <a:spAutoFit/>
          </a:bodyPr>
          <a:lstStyle/>
          <a:p>
            <a:pPr indent="76200" algn="just">
              <a:lnSpc>
                <a:spcPct val="150000"/>
              </a:lnSpc>
            </a:pPr>
            <a:r>
              <a:rPr lang="en-US" altLang="ja-JP" sz="1200" dirty="0">
                <a:latin typeface="DENSO TP 2017 Regular" panose="020B0500000000000000" pitchFamily="34" charset="-128"/>
                <a:ea typeface="DENSO TP 2017 Regular" panose="020B0500000000000000" pitchFamily="34" charset="-128"/>
              </a:rPr>
              <a:t>Since our founding in 1949, DENSO CORPORATION and its group companies have striven to contribute to the sustainable development of society through sincere business activities in each country and region.</a:t>
            </a:r>
          </a:p>
          <a:p>
            <a:pPr indent="195336" algn="just">
              <a:lnSpc>
                <a:spcPct val="150000"/>
              </a:lnSpc>
            </a:pPr>
            <a:r>
              <a:rPr lang="en-US" altLang="ja-JP" sz="1200" dirty="0">
                <a:latin typeface="DENSO TP 2017 Regular" panose="020B0500000000000000" pitchFamily="34" charset="-128"/>
                <a:ea typeface="DENSO TP 2017 Regular" panose="020B0500000000000000" pitchFamily="34" charset="-128"/>
              </a:rPr>
              <a:t> </a:t>
            </a:r>
          </a:p>
          <a:p>
            <a:pPr indent="82550" algn="just">
              <a:lnSpc>
                <a:spcPct val="150000"/>
              </a:lnSpc>
            </a:pPr>
            <a:r>
              <a:rPr lang="en-US" altLang="ja-JP" sz="1200" dirty="0">
                <a:latin typeface="DENSO TP 2017 Regular" panose="020B0500000000000000" pitchFamily="34" charset="-128"/>
                <a:ea typeface="DENSO TP 2017 Regular" panose="020B0500000000000000" pitchFamily="34" charset="-128"/>
              </a:rPr>
              <a:t>Toward achieving such contribution based on “DENSO Philosophy”, which declares what kind of company we would like to be, in April 2006 we established (and revised in December 2018) “DENSO Group Sustainability Policy” as our Sustainability</a:t>
            </a:r>
            <a:r>
              <a:rPr lang="ja-JP" altLang="en-US" sz="1200" dirty="0">
                <a:latin typeface="DENSO TP 2017 Regular" panose="020B0500000000000000" pitchFamily="34" charset="-128"/>
                <a:ea typeface="DENSO TP 2017 Regular" panose="020B0500000000000000" pitchFamily="34" charset="-128"/>
              </a:rPr>
              <a:t> </a:t>
            </a:r>
            <a:r>
              <a:rPr lang="en-US" altLang="ja-JP" sz="1200" dirty="0">
                <a:latin typeface="DENSO TP 2017 Regular" panose="020B0500000000000000" pitchFamily="34" charset="-128"/>
                <a:ea typeface="DENSO TP 2017 Regular" panose="020B0500000000000000" pitchFamily="34" charset="-128"/>
              </a:rPr>
              <a:t>policy, summarizing our social responsibilities as a company in relationships with our stakeholders.</a:t>
            </a:r>
          </a:p>
          <a:p>
            <a:pPr indent="195336" algn="just">
              <a:lnSpc>
                <a:spcPct val="150000"/>
              </a:lnSpc>
            </a:pPr>
            <a:endParaRPr lang="en-US" altLang="ja-JP" sz="1200" dirty="0">
              <a:latin typeface="DENSO TP 2017 Regular" panose="020B0500000000000000" pitchFamily="34" charset="-128"/>
              <a:ea typeface="DENSO TP 2017 Regular" panose="020B0500000000000000" pitchFamily="34" charset="-128"/>
            </a:endParaRPr>
          </a:p>
          <a:p>
            <a:pPr indent="69850" algn="just">
              <a:lnSpc>
                <a:spcPct val="150000"/>
              </a:lnSpc>
            </a:pPr>
            <a:r>
              <a:rPr lang="en-US" altLang="ja-JP" sz="1200" dirty="0">
                <a:latin typeface="DENSO TP 2017 Regular" panose="020B0500000000000000" pitchFamily="34" charset="-128"/>
                <a:ea typeface="DENSO TP 2017 Regular" panose="020B0500000000000000" pitchFamily="34" charset="-128"/>
              </a:rPr>
              <a:t>In the policy we expressed our hope that our suppliers will support the concepts of the policy and take due action, and to specify our expectation, we also issued “DENSO Group Supplier Sustainability Guidelines”.</a:t>
            </a:r>
          </a:p>
          <a:p>
            <a:pPr indent="195336" algn="just">
              <a:lnSpc>
                <a:spcPct val="150000"/>
              </a:lnSpc>
            </a:pPr>
            <a:endParaRPr lang="en-US" altLang="ja-JP" sz="1200" dirty="0">
              <a:latin typeface="DENSO TP 2017 Regular" panose="020B0500000000000000" pitchFamily="34" charset="-128"/>
              <a:ea typeface="DENSO TP 2017 Regular" panose="020B0500000000000000" pitchFamily="34" charset="-128"/>
            </a:endParaRPr>
          </a:p>
          <a:p>
            <a:pPr indent="69850" algn="just">
              <a:lnSpc>
                <a:spcPct val="150000"/>
              </a:lnSpc>
            </a:pPr>
            <a:r>
              <a:rPr lang="en-US" altLang="ja-JP" sz="1200" dirty="0">
                <a:latin typeface="DENSO TP 2017 Regular" panose="020B0500000000000000" pitchFamily="34" charset="-128"/>
                <a:ea typeface="DENSO TP 2017 Regular" panose="020B0500000000000000" pitchFamily="34" charset="-128"/>
              </a:rPr>
              <a:t>We have been promoting activities with our suppliers in response to the recently heightening expectations for sustainability activities toward global companies, particularly for the prevention of environmental problems such as global warming, and prevention or correcting human-rights/labor issues.</a:t>
            </a:r>
          </a:p>
          <a:p>
            <a:pPr indent="69850" algn="just">
              <a:lnSpc>
                <a:spcPct val="150000"/>
              </a:lnSpc>
            </a:pPr>
            <a:endParaRPr lang="en-US" altLang="ja-JP" sz="1200" dirty="0">
              <a:latin typeface="DENSO TP 2017 Regular" panose="020B0500000000000000" pitchFamily="34" charset="-128"/>
              <a:ea typeface="DENSO TP 2017 Regular" panose="020B0500000000000000" pitchFamily="34" charset="-128"/>
            </a:endParaRPr>
          </a:p>
          <a:p>
            <a:pPr indent="69850" algn="just">
              <a:lnSpc>
                <a:spcPct val="150000"/>
              </a:lnSpc>
            </a:pPr>
            <a:r>
              <a:rPr lang="en-US" altLang="ja-JP" sz="1200" dirty="0">
                <a:latin typeface="DENSO TP 2017 Regular" panose="020B0500000000000000" pitchFamily="34" charset="-128"/>
                <a:ea typeface="DENSO TP 2017 Regular" panose="020B0500000000000000" pitchFamily="34" charset="-128"/>
              </a:rPr>
              <a:t>We hope that our suppliers will comply with the laws and the spirit of the laws, and take actions based on the purpose of the Guidelines. We also sincerely ask that you similarly communicate to your suppliers the purpose of the Guidelines and encourage appropriate actions.</a:t>
            </a:r>
          </a:p>
        </p:txBody>
      </p:sp>
      <p:sp>
        <p:nvSpPr>
          <p:cNvPr id="2" name="テキスト ボックス 1"/>
          <p:cNvSpPr txBox="1"/>
          <p:nvPr/>
        </p:nvSpPr>
        <p:spPr>
          <a:xfrm>
            <a:off x="3466419" y="10418630"/>
            <a:ext cx="626838" cy="276999"/>
          </a:xfrm>
          <a:prstGeom prst="rect">
            <a:avLst/>
          </a:prstGeom>
          <a:noFill/>
        </p:spPr>
        <p:txBody>
          <a:bodyPr wrap="square" rtlCol="0">
            <a:spAutoFit/>
          </a:bodyPr>
          <a:lstStyle/>
          <a:p>
            <a:pPr algn="ctr"/>
            <a:r>
              <a:rPr kumimoji="1" lang="en-US" altLang="ja-JP" sz="1200" dirty="0">
                <a:latin typeface="DENSO" pitchFamily="50" charset="0"/>
              </a:rPr>
              <a:t>1</a:t>
            </a:r>
            <a:endParaRPr kumimoji="1" lang="ja-JP" altLang="en-US" sz="1200" dirty="0">
              <a:latin typeface="DENSO" pitchFamily="50" charset="0"/>
            </a:endParaRPr>
          </a:p>
        </p:txBody>
      </p:sp>
    </p:spTree>
    <p:extLst>
      <p:ext uri="{BB962C8B-B14F-4D97-AF65-F5344CB8AC3E}">
        <p14:creationId xmlns:p14="http://schemas.microsoft.com/office/powerpoint/2010/main" val="242687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a:xfrm>
            <a:off x="2556495" y="1997081"/>
            <a:ext cx="4279280" cy="4501747"/>
          </a:xfrm>
          <a:prstGeom prst="rect">
            <a:avLst/>
          </a:prstGeom>
          <a:noFill/>
        </p:spPr>
        <p:txBody>
          <a:bodyPr wrap="square" lIns="99569" tIns="49785" rIns="99569" bIns="49785" rtlCol="0">
            <a:spAutoFit/>
          </a:bodyPr>
          <a:lstStyle/>
          <a:p>
            <a:r>
              <a:rPr lang="en-US" altLang="ja-JP" sz="1300" dirty="0">
                <a:latin typeface="DENSO TP 2017 Regular" panose="020B0500000000000000" pitchFamily="34" charset="-128"/>
                <a:ea typeface="DENSO TP 2017 Regular" panose="020B0500000000000000" pitchFamily="34" charset="-128"/>
              </a:rPr>
              <a:t>Contributing to a better world by creating value together with a vision for the future.</a:t>
            </a:r>
          </a:p>
          <a:p>
            <a:endParaRPr lang="en-US" altLang="ja-JP" sz="1300" dirty="0">
              <a:latin typeface="DENSO TP 2017 Regular" panose="020B0500000000000000" pitchFamily="34" charset="-128"/>
              <a:ea typeface="DENSO TP 2017 Regular" panose="020B0500000000000000" pitchFamily="34" charset="-128"/>
            </a:endParaRPr>
          </a:p>
          <a:p>
            <a:endParaRPr lang="en-US" altLang="ja-JP" sz="1300" dirty="0">
              <a:latin typeface="DENSO TP 2017 Regular" panose="020B0500000000000000" pitchFamily="34" charset="-128"/>
              <a:ea typeface="DENSO TP 2017 Regular" panose="020B0500000000000000" pitchFamily="34" charset="-128"/>
            </a:endParaRPr>
          </a:p>
          <a:p>
            <a:endParaRPr lang="en-US" altLang="ja-JP" sz="1300" dirty="0">
              <a:latin typeface="DENSO TP 2017 Regular" panose="020B0500000000000000" pitchFamily="34" charset="-128"/>
              <a:ea typeface="DENSO TP 2017 Regular" panose="020B0500000000000000" pitchFamily="34" charset="-128"/>
            </a:endParaRPr>
          </a:p>
          <a:p>
            <a:pPr marL="165100" indent="-165100"/>
            <a:r>
              <a:rPr lang="en-US" altLang="ja-JP" sz="1300" dirty="0">
                <a:latin typeface="DENSO TP 2017 Regular" panose="020B0500000000000000" pitchFamily="34" charset="-128"/>
                <a:ea typeface="DENSO TP 2017 Regular" panose="020B0500000000000000" pitchFamily="34" charset="-128"/>
              </a:rPr>
              <a:t>1.	Customer satisfaction through quality products and services.</a:t>
            </a:r>
          </a:p>
          <a:p>
            <a:r>
              <a:rPr lang="en-US" altLang="ja-JP" sz="1300" dirty="0">
                <a:latin typeface="DENSO TP 2017 Regular" panose="020B0500000000000000" pitchFamily="34" charset="-128"/>
                <a:ea typeface="DENSO TP 2017 Regular" panose="020B0500000000000000" pitchFamily="34" charset="-128"/>
              </a:rPr>
              <a:t>              </a:t>
            </a:r>
          </a:p>
          <a:p>
            <a:r>
              <a:rPr lang="en-US" altLang="ja-JP" sz="1300" dirty="0">
                <a:latin typeface="DENSO TP 2017 Regular" panose="020B0500000000000000" pitchFamily="34" charset="-128"/>
                <a:ea typeface="DENSO TP 2017 Regular" panose="020B0500000000000000" pitchFamily="34" charset="-128"/>
              </a:rPr>
              <a:t>2. Global growth through anticipation of change.</a:t>
            </a:r>
          </a:p>
          <a:p>
            <a:endParaRPr lang="en-US" altLang="ja-JP" sz="1300" dirty="0">
              <a:latin typeface="DENSO TP 2017 Regular" panose="020B0500000000000000" pitchFamily="34" charset="-128"/>
              <a:ea typeface="DENSO TP 2017 Regular" panose="020B0500000000000000" pitchFamily="34" charset="-128"/>
            </a:endParaRPr>
          </a:p>
          <a:p>
            <a:pPr marL="179388" indent="-179388"/>
            <a:r>
              <a:rPr lang="en-US" altLang="ja-JP" sz="1300" dirty="0">
                <a:latin typeface="DENSO TP 2017 Regular" panose="020B0500000000000000" pitchFamily="34" charset="-128"/>
                <a:ea typeface="DENSO TP 2017 Regular" panose="020B0500000000000000" pitchFamily="34" charset="-128"/>
              </a:rPr>
              <a:t>3. Environmental preservation and harmony with society.</a:t>
            </a:r>
          </a:p>
          <a:p>
            <a:endParaRPr lang="en-US" altLang="ja-JP" sz="1300" dirty="0">
              <a:latin typeface="DENSO TP 2017 Regular" panose="020B0500000000000000" pitchFamily="34" charset="-128"/>
              <a:ea typeface="DENSO TP 2017 Regular" panose="020B0500000000000000" pitchFamily="34" charset="-128"/>
            </a:endParaRPr>
          </a:p>
          <a:p>
            <a:r>
              <a:rPr lang="en-US" altLang="ja-JP" sz="1300" dirty="0">
                <a:latin typeface="DENSO TP 2017 Regular" panose="020B0500000000000000" pitchFamily="34" charset="-128"/>
                <a:ea typeface="DENSO TP 2017 Regular" panose="020B0500000000000000" pitchFamily="34" charset="-128"/>
              </a:rPr>
              <a:t>4. Corporate vitality and respect for individuality.</a:t>
            </a:r>
          </a:p>
          <a:p>
            <a:endParaRPr lang="en-US" altLang="ja-JP" sz="1300" dirty="0">
              <a:latin typeface="DENSO TP 2017 Regular" panose="020B0500000000000000" pitchFamily="34" charset="-128"/>
              <a:ea typeface="DENSO TP 2017 Regular" panose="020B0500000000000000" pitchFamily="34" charset="-128"/>
            </a:endParaRPr>
          </a:p>
          <a:p>
            <a:endParaRPr lang="en-US" altLang="ja-JP" sz="1300" dirty="0">
              <a:latin typeface="DENSO TP 2017 Regular" panose="020B0500000000000000" pitchFamily="34" charset="-128"/>
              <a:ea typeface="DENSO TP 2017 Regular" panose="020B0500000000000000" pitchFamily="34" charset="-128"/>
            </a:endParaRPr>
          </a:p>
          <a:p>
            <a:endParaRPr lang="en-US" altLang="ja-JP" sz="1300" dirty="0">
              <a:latin typeface="DENSO TP 2017 Regular" panose="020B0500000000000000" pitchFamily="34" charset="-128"/>
              <a:ea typeface="DENSO TP 2017 Regular" panose="020B0500000000000000" pitchFamily="34" charset="-128"/>
            </a:endParaRPr>
          </a:p>
          <a:p>
            <a:r>
              <a:rPr lang="en-US" altLang="ja-JP" sz="1300" dirty="0">
                <a:latin typeface="DENSO TP 2017 Regular" panose="020B0500000000000000" pitchFamily="34" charset="-128"/>
                <a:ea typeface="DENSO TP 2017 Regular" panose="020B0500000000000000" pitchFamily="34" charset="-128"/>
              </a:rPr>
              <a:t>1.  To be creative in thought and steady in action.</a:t>
            </a:r>
          </a:p>
          <a:p>
            <a:endParaRPr lang="en-US" altLang="ja-JP" sz="1300" dirty="0">
              <a:latin typeface="DENSO TP 2017 Regular" panose="020B0500000000000000" pitchFamily="34" charset="-128"/>
              <a:ea typeface="DENSO TP 2017 Regular" panose="020B0500000000000000" pitchFamily="34" charset="-128"/>
            </a:endParaRPr>
          </a:p>
          <a:p>
            <a:r>
              <a:rPr lang="en-US" altLang="ja-JP" sz="1300" dirty="0">
                <a:latin typeface="DENSO TP 2017 Regular" panose="020B0500000000000000" pitchFamily="34" charset="-128"/>
                <a:ea typeface="DENSO TP 2017 Regular" panose="020B0500000000000000" pitchFamily="34" charset="-128"/>
              </a:rPr>
              <a:t>2. To be cooperative and pioneering.</a:t>
            </a:r>
          </a:p>
          <a:p>
            <a:endParaRPr lang="en-US" altLang="ja-JP" sz="1300" dirty="0">
              <a:latin typeface="DENSO TP 2017 Regular" panose="020B0500000000000000" pitchFamily="34" charset="-128"/>
              <a:ea typeface="DENSO TP 2017 Regular" panose="020B0500000000000000" pitchFamily="34" charset="-128"/>
            </a:endParaRPr>
          </a:p>
          <a:p>
            <a:r>
              <a:rPr lang="en-US" altLang="ja-JP" sz="1300" dirty="0">
                <a:latin typeface="DENSO TP 2017 Regular" panose="020B0500000000000000" pitchFamily="34" charset="-128"/>
                <a:ea typeface="DENSO TP 2017 Regular" panose="020B0500000000000000" pitchFamily="34" charset="-128"/>
              </a:rPr>
              <a:t>3. To be trustworthy by improving ourselves.</a:t>
            </a:r>
          </a:p>
        </p:txBody>
      </p:sp>
      <p:sp>
        <p:nvSpPr>
          <p:cNvPr id="5" name="テキスト ボックス 4"/>
          <p:cNvSpPr txBox="1"/>
          <p:nvPr/>
        </p:nvSpPr>
        <p:spPr>
          <a:xfrm>
            <a:off x="727234" y="1571343"/>
            <a:ext cx="6546795" cy="346764"/>
          </a:xfrm>
          <a:prstGeom prst="rect">
            <a:avLst/>
          </a:prstGeom>
          <a:noFill/>
        </p:spPr>
        <p:txBody>
          <a:bodyPr wrap="square" lIns="99569" tIns="49785" rIns="99569" bIns="49785" rtlCol="0">
            <a:spAutoFit/>
          </a:bodyPr>
          <a:lstStyle/>
          <a:p>
            <a:pPr indent="39688"/>
            <a:r>
              <a:rPr lang="en-US" altLang="ja-JP" sz="1600" b="1" dirty="0">
                <a:latin typeface="DENSO TP 2017 Regular" panose="020B0500000000000000" pitchFamily="34" charset="-128"/>
                <a:ea typeface="DENSO TP 2017 Regular" panose="020B0500000000000000" pitchFamily="34" charset="-128"/>
              </a:rPr>
              <a:t>1. DENSO Philosophy</a:t>
            </a:r>
            <a:endParaRPr lang="ja-JP" altLang="en-US" sz="1600" b="1" dirty="0">
              <a:latin typeface="DENSO TP 2017 Regular" panose="020B0500000000000000" pitchFamily="34" charset="-128"/>
              <a:ea typeface="DENSO TP 2017 Regular" panose="020B0500000000000000" pitchFamily="34" charset="-128"/>
            </a:endParaRPr>
          </a:p>
        </p:txBody>
      </p:sp>
      <p:pic>
        <p:nvPicPr>
          <p:cNvPr id="7" name="図 6"/>
          <p:cNvPicPr>
            <a:picLocks noChangeAspect="1"/>
          </p:cNvPicPr>
          <p:nvPr/>
        </p:nvPicPr>
        <p:blipFill rotWithShape="1">
          <a:blip r:embed="rId2" cstate="print">
            <a:extLst>
              <a:ext uri="{28A0092B-C50C-407E-A947-70E740481C1C}">
                <a14:useLocalDpi xmlns:a14="http://schemas.microsoft.com/office/drawing/2010/main" val="0"/>
              </a:ext>
            </a:extLst>
          </a:blip>
          <a:srcRect l="36937" t="16988" r="56370" b="69878"/>
          <a:stretch/>
        </p:blipFill>
        <p:spPr>
          <a:xfrm>
            <a:off x="4580719" y="0"/>
            <a:ext cx="697318" cy="972320"/>
          </a:xfrm>
          <a:prstGeom prst="rect">
            <a:avLst/>
          </a:prstGeom>
        </p:spPr>
      </p:pic>
      <p:sp>
        <p:nvSpPr>
          <p:cNvPr id="8" name="テキスト ボックス 7"/>
          <p:cNvSpPr txBox="1"/>
          <p:nvPr/>
        </p:nvSpPr>
        <p:spPr>
          <a:xfrm>
            <a:off x="684213" y="1062043"/>
            <a:ext cx="6913563" cy="365465"/>
          </a:xfrm>
          <a:prstGeom prst="rect">
            <a:avLst/>
          </a:prstGeom>
          <a:noFill/>
        </p:spPr>
        <p:txBody>
          <a:bodyPr wrap="square" lIns="99569" tIns="49785" rIns="99569" bIns="49785" rtlCol="0">
            <a:spAutoFit/>
          </a:bodyPr>
          <a:lstStyle/>
          <a:p>
            <a:r>
              <a:rPr lang="en-US" altLang="ja-JP" sz="1700" b="1" dirty="0">
                <a:latin typeface="DENSO TP 2017 Regular" panose="020B0500000000000000" pitchFamily="34" charset="-128"/>
                <a:ea typeface="DENSO TP 2017 Regular" panose="020B0500000000000000" pitchFamily="34" charset="-128"/>
              </a:rPr>
              <a:t>II. DENSO Philosophy and Sustainability Policy</a:t>
            </a:r>
          </a:p>
        </p:txBody>
      </p:sp>
      <p:sp>
        <p:nvSpPr>
          <p:cNvPr id="6" name="テキスト ボックス 5"/>
          <p:cNvSpPr txBox="1"/>
          <p:nvPr/>
        </p:nvSpPr>
        <p:spPr>
          <a:xfrm>
            <a:off x="1116335" y="1997081"/>
            <a:ext cx="1440160" cy="3901583"/>
          </a:xfrm>
          <a:prstGeom prst="rect">
            <a:avLst/>
          </a:prstGeom>
          <a:noFill/>
        </p:spPr>
        <p:txBody>
          <a:bodyPr wrap="square" lIns="99569" tIns="49785" rIns="99569" bIns="49785" rtlCol="0">
            <a:spAutoFit/>
          </a:bodyPr>
          <a:lstStyle/>
          <a:p>
            <a:r>
              <a:rPr lang="en-US" altLang="ja-JP" sz="1300" b="1" dirty="0">
                <a:latin typeface="DENSO TP 2017 Regular" panose="020B0500000000000000" pitchFamily="34" charset="-128"/>
                <a:ea typeface="DENSO TP 2017 Regular" panose="020B0500000000000000" pitchFamily="34" charset="-128"/>
              </a:rPr>
              <a:t>Mission</a:t>
            </a:r>
          </a:p>
          <a:p>
            <a:r>
              <a:rPr lang="en-US" altLang="ja-JP" sz="1300" b="1" dirty="0">
                <a:latin typeface="DENSO TP 2017 Regular" panose="020B0500000000000000" pitchFamily="34" charset="-128"/>
                <a:ea typeface="DENSO TP 2017 Regular" panose="020B0500000000000000" pitchFamily="34" charset="-128"/>
              </a:rPr>
              <a:t> </a:t>
            </a:r>
            <a:endParaRPr lang="ja-JP" altLang="ja-JP" sz="1300" b="1" dirty="0">
              <a:latin typeface="DENSO TP 2017 Regular" panose="020B0500000000000000" pitchFamily="34" charset="-128"/>
              <a:ea typeface="DENSO TP 2017 Regular" panose="020B0500000000000000" pitchFamily="34" charset="-128"/>
            </a:endParaRPr>
          </a:p>
          <a:p>
            <a:endParaRPr lang="en-US" altLang="ja-JP" sz="1300" b="1" dirty="0">
              <a:latin typeface="DENSO TP 2017 Regular" panose="020B0500000000000000" pitchFamily="34" charset="-128"/>
              <a:ea typeface="DENSO TP 2017 Regular" panose="020B0500000000000000" pitchFamily="34" charset="-128"/>
            </a:endParaRPr>
          </a:p>
          <a:p>
            <a:endParaRPr lang="en-US" altLang="ja-JP" sz="1300" b="1" dirty="0">
              <a:latin typeface="DENSO TP 2017 Regular" panose="020B0500000000000000" pitchFamily="34" charset="-128"/>
              <a:ea typeface="DENSO TP 2017 Regular" panose="020B0500000000000000" pitchFamily="34" charset="-128"/>
            </a:endParaRPr>
          </a:p>
          <a:p>
            <a:endParaRPr lang="en-US" altLang="ja-JP" sz="1300" b="1" dirty="0">
              <a:latin typeface="DENSO TP 2017 Regular" panose="020B0500000000000000" pitchFamily="34" charset="-128"/>
              <a:ea typeface="DENSO TP 2017 Regular" panose="020B0500000000000000" pitchFamily="34" charset="-128"/>
            </a:endParaRPr>
          </a:p>
          <a:p>
            <a:r>
              <a:rPr lang="en-US" altLang="ja-JP" sz="1300" b="1" dirty="0">
                <a:latin typeface="DENSO TP 2017 Regular" panose="020B0500000000000000" pitchFamily="34" charset="-128"/>
                <a:ea typeface="DENSO TP 2017 Regular" panose="020B0500000000000000" pitchFamily="34" charset="-128"/>
              </a:rPr>
              <a:t>Management</a:t>
            </a:r>
          </a:p>
          <a:p>
            <a:r>
              <a:rPr lang="en-US" altLang="ja-JP" sz="1300" b="1" dirty="0">
                <a:latin typeface="DENSO TP 2017 Regular" panose="020B0500000000000000" pitchFamily="34" charset="-128"/>
                <a:ea typeface="DENSO TP 2017 Regular" panose="020B0500000000000000" pitchFamily="34" charset="-128"/>
              </a:rPr>
              <a:t>Principles</a:t>
            </a:r>
          </a:p>
          <a:p>
            <a:endParaRPr lang="en-US" altLang="ja-JP" sz="1300" b="1" dirty="0">
              <a:latin typeface="DENSO TP 2017 Regular" panose="020B0500000000000000" pitchFamily="34" charset="-128"/>
              <a:ea typeface="DENSO TP 2017 Regular" panose="020B0500000000000000" pitchFamily="34" charset="-128"/>
            </a:endParaRPr>
          </a:p>
          <a:p>
            <a:endParaRPr lang="en-US" altLang="ja-JP" sz="1300" b="1" dirty="0">
              <a:latin typeface="DENSO TP 2017 Regular" panose="020B0500000000000000" pitchFamily="34" charset="-128"/>
              <a:ea typeface="DENSO TP 2017 Regular" panose="020B0500000000000000" pitchFamily="34" charset="-128"/>
            </a:endParaRPr>
          </a:p>
          <a:p>
            <a:endParaRPr lang="en-US" altLang="ja-JP" sz="1300" b="1" dirty="0">
              <a:latin typeface="DENSO TP 2017 Regular" panose="020B0500000000000000" pitchFamily="34" charset="-128"/>
              <a:ea typeface="DENSO TP 2017 Regular" panose="020B0500000000000000" pitchFamily="34" charset="-128"/>
            </a:endParaRPr>
          </a:p>
          <a:p>
            <a:endParaRPr lang="en-US" altLang="ja-JP" sz="1300" b="1" dirty="0">
              <a:latin typeface="DENSO TP 2017 Regular" panose="020B0500000000000000" pitchFamily="34" charset="-128"/>
              <a:ea typeface="DENSO TP 2017 Regular" panose="020B0500000000000000" pitchFamily="34" charset="-128"/>
            </a:endParaRPr>
          </a:p>
          <a:p>
            <a:endParaRPr lang="en-US" altLang="ja-JP" sz="1300" b="1" dirty="0">
              <a:latin typeface="DENSO TP 2017 Regular" panose="020B0500000000000000" pitchFamily="34" charset="-128"/>
              <a:ea typeface="DENSO TP 2017 Regular" panose="020B0500000000000000" pitchFamily="34" charset="-128"/>
            </a:endParaRPr>
          </a:p>
          <a:p>
            <a:endParaRPr lang="en-US" altLang="ja-JP" sz="1300" b="1" dirty="0">
              <a:latin typeface="DENSO TP 2017 Regular" panose="020B0500000000000000" pitchFamily="34" charset="-128"/>
              <a:ea typeface="DENSO TP 2017 Regular" panose="020B0500000000000000" pitchFamily="34" charset="-128"/>
            </a:endParaRPr>
          </a:p>
          <a:p>
            <a:r>
              <a:rPr lang="en-US" altLang="ja-JP" sz="1300" b="1" dirty="0">
                <a:latin typeface="DENSO TP 2017 Regular" panose="020B0500000000000000" pitchFamily="34" charset="-128"/>
                <a:ea typeface="DENSO TP 2017 Regular" panose="020B0500000000000000" pitchFamily="34" charset="-128"/>
              </a:rPr>
              <a:t> </a:t>
            </a:r>
          </a:p>
          <a:p>
            <a:endParaRPr lang="en-US" altLang="ja-JP" sz="1300" b="1" dirty="0">
              <a:latin typeface="DENSO TP 2017 Regular" panose="020B0500000000000000" pitchFamily="34" charset="-128"/>
              <a:ea typeface="DENSO TP 2017 Regular" panose="020B0500000000000000" pitchFamily="34" charset="-128"/>
            </a:endParaRPr>
          </a:p>
          <a:p>
            <a:endParaRPr lang="en-US" altLang="ja-JP" sz="1300" b="1" dirty="0">
              <a:latin typeface="DENSO TP 2017 Regular" panose="020B0500000000000000" pitchFamily="34" charset="-128"/>
              <a:ea typeface="DENSO TP 2017 Regular" panose="020B0500000000000000" pitchFamily="34" charset="-128"/>
            </a:endParaRPr>
          </a:p>
          <a:p>
            <a:endParaRPr lang="ja-JP" altLang="ja-JP" sz="1300" b="1" dirty="0">
              <a:latin typeface="DENSO TP 2017 Regular" panose="020B0500000000000000" pitchFamily="34" charset="-128"/>
              <a:ea typeface="DENSO TP 2017 Regular" panose="020B0500000000000000" pitchFamily="34" charset="-128"/>
            </a:endParaRPr>
          </a:p>
          <a:p>
            <a:r>
              <a:rPr lang="en-US" altLang="ja-JP" sz="1300" b="1" dirty="0">
                <a:latin typeface="DENSO TP 2017 Regular" panose="020B0500000000000000" pitchFamily="34" charset="-128"/>
                <a:ea typeface="DENSO TP 2017 Regular" panose="020B0500000000000000" pitchFamily="34" charset="-128"/>
              </a:rPr>
              <a:t>Individual Spirit	 </a:t>
            </a:r>
            <a:endParaRPr lang="ja-JP" altLang="ja-JP" sz="1300" b="1" dirty="0">
              <a:latin typeface="DENSO TP 2017 Regular" panose="020B0500000000000000" pitchFamily="34" charset="-128"/>
              <a:ea typeface="DENSO TP 2017 Regular" panose="020B0500000000000000" pitchFamily="34" charset="-128"/>
            </a:endParaRPr>
          </a:p>
        </p:txBody>
      </p:sp>
      <p:sp>
        <p:nvSpPr>
          <p:cNvPr id="9" name="テキスト ボックス 8"/>
          <p:cNvSpPr txBox="1"/>
          <p:nvPr/>
        </p:nvSpPr>
        <p:spPr>
          <a:xfrm>
            <a:off x="3466419" y="10418630"/>
            <a:ext cx="626838" cy="276999"/>
          </a:xfrm>
          <a:prstGeom prst="rect">
            <a:avLst/>
          </a:prstGeom>
          <a:noFill/>
        </p:spPr>
        <p:txBody>
          <a:bodyPr wrap="square" rtlCol="0">
            <a:spAutoFit/>
          </a:bodyPr>
          <a:lstStyle/>
          <a:p>
            <a:pPr algn="ctr"/>
            <a:r>
              <a:rPr kumimoji="1" lang="en-US" altLang="ja-JP" sz="1200" dirty="0">
                <a:latin typeface="DENSO" pitchFamily="50" charset="0"/>
              </a:rPr>
              <a:t>2</a:t>
            </a:r>
            <a:endParaRPr kumimoji="1" lang="ja-JP" altLang="en-US" sz="1200" dirty="0">
              <a:latin typeface="DENSO" pitchFamily="50" charset="0"/>
            </a:endParaRPr>
          </a:p>
        </p:txBody>
      </p:sp>
    </p:spTree>
    <p:extLst>
      <p:ext uri="{BB962C8B-B14F-4D97-AF65-F5344CB8AC3E}">
        <p14:creationId xmlns:p14="http://schemas.microsoft.com/office/powerpoint/2010/main" val="1754494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a:xfrm>
            <a:off x="592202" y="2210630"/>
            <a:ext cx="6381249" cy="2285756"/>
          </a:xfrm>
          <a:prstGeom prst="rect">
            <a:avLst/>
          </a:prstGeom>
          <a:noFill/>
        </p:spPr>
        <p:txBody>
          <a:bodyPr wrap="square" lIns="99569" tIns="49785" rIns="99569" bIns="49785" rtlCol="0">
            <a:spAutoFit/>
          </a:bodyPr>
          <a:lstStyle/>
          <a:p>
            <a:pPr algn="dist"/>
            <a:r>
              <a:rPr lang="en-US" altLang="ja-JP" sz="1200" b="1" dirty="0">
                <a:latin typeface="DENSO TP 2017 Regular" panose="020B0500000000000000" pitchFamily="34" charset="-128"/>
                <a:ea typeface="DENSO TP 2017 Regular" panose="020B0500000000000000" pitchFamily="34" charset="-128"/>
              </a:rPr>
              <a:t>Since our founding, DENSO has been serious about contributing to a better world. In fact, our management philosophy reads, “Creating value together with a vision for the future.” To achieve that mission, we adopted the DENSO Group Sustainability Policy, which outlines expectations for all employees in</a:t>
            </a:r>
          </a:p>
          <a:p>
            <a:r>
              <a:rPr lang="en-US" altLang="ja-JP" sz="1200" b="1" dirty="0">
                <a:latin typeface="DENSO TP 2017 Regular" panose="020B0500000000000000" pitchFamily="34" charset="-128"/>
                <a:ea typeface="DENSO TP 2017 Regular" panose="020B0500000000000000" pitchFamily="34" charset="-128"/>
              </a:rPr>
              <a:t>our global group companies.  </a:t>
            </a:r>
          </a:p>
          <a:p>
            <a:endParaRPr lang="en-US" altLang="ja-JP" sz="1200" b="1" dirty="0">
              <a:latin typeface="DENSO TP 2017 Regular" panose="020B0500000000000000" pitchFamily="34" charset="-128"/>
              <a:ea typeface="DENSO TP 2017 Regular" panose="020B0500000000000000" pitchFamily="34" charset="-128"/>
            </a:endParaRPr>
          </a:p>
          <a:p>
            <a:pPr algn="dist"/>
            <a:r>
              <a:rPr lang="en-US" altLang="ja-JP" sz="1200" b="1" dirty="0">
                <a:latin typeface="DENSO TP 2017 Regular" panose="020B0500000000000000" pitchFamily="34" charset="-128"/>
                <a:ea typeface="DENSO TP 2017 Regular" panose="020B0500000000000000" pitchFamily="34" charset="-128"/>
              </a:rPr>
              <a:t>DENSO and its Group Companies* will actively contribute to the sustainable development of society through honest business activities in each country </a:t>
            </a:r>
          </a:p>
          <a:p>
            <a:r>
              <a:rPr lang="en-US" altLang="ja-JP" sz="1200" b="1" dirty="0">
                <a:latin typeface="DENSO TP 2017 Regular" panose="020B0500000000000000" pitchFamily="34" charset="-128"/>
                <a:ea typeface="DENSO TP 2017 Regular" panose="020B0500000000000000" pitchFamily="34" charset="-128"/>
              </a:rPr>
              <a:t>and region.</a:t>
            </a:r>
          </a:p>
          <a:p>
            <a:pPr algn="just"/>
            <a:endParaRPr lang="en-US" altLang="ja-JP" sz="1200" dirty="0">
              <a:latin typeface="DENSO" pitchFamily="50" charset="0"/>
            </a:endParaRPr>
          </a:p>
          <a:p>
            <a:pPr marL="95250" algn="just"/>
            <a:r>
              <a:rPr lang="en-US" altLang="ja-JP" sz="1100" dirty="0">
                <a:latin typeface="DENSO" pitchFamily="50" charset="0"/>
              </a:rPr>
              <a:t>*DENSO Corporation and its consolidated management companies and companies in which DENSO Corporation is the primary shareholder.</a:t>
            </a:r>
          </a:p>
        </p:txBody>
      </p:sp>
      <p:sp>
        <p:nvSpPr>
          <p:cNvPr id="6" name="テキスト ボックス 5"/>
          <p:cNvSpPr txBox="1"/>
          <p:nvPr/>
        </p:nvSpPr>
        <p:spPr>
          <a:xfrm>
            <a:off x="592202" y="1077819"/>
            <a:ext cx="6913563" cy="365465"/>
          </a:xfrm>
          <a:prstGeom prst="rect">
            <a:avLst/>
          </a:prstGeom>
          <a:noFill/>
        </p:spPr>
        <p:txBody>
          <a:bodyPr wrap="square" lIns="99569" tIns="49785" rIns="99569" bIns="49785" rtlCol="0">
            <a:spAutoFit/>
          </a:bodyPr>
          <a:lstStyle/>
          <a:p>
            <a:r>
              <a:rPr lang="en-US" altLang="ja-JP" sz="1700" b="1" dirty="0">
                <a:latin typeface="DENSO TP 2017 Regular" panose="020B0500000000000000" pitchFamily="34" charset="-128"/>
                <a:ea typeface="DENSO TP 2017 Regular" panose="020B0500000000000000" pitchFamily="34" charset="-128"/>
              </a:rPr>
              <a:t>II. DENSO Philosophy and Sustainability Policy</a:t>
            </a:r>
          </a:p>
        </p:txBody>
      </p:sp>
      <p:sp>
        <p:nvSpPr>
          <p:cNvPr id="8" name="テキスト ボックス 7"/>
          <p:cNvSpPr txBox="1"/>
          <p:nvPr/>
        </p:nvSpPr>
        <p:spPr>
          <a:xfrm>
            <a:off x="593753" y="1687972"/>
            <a:ext cx="6546795" cy="346764"/>
          </a:xfrm>
          <a:prstGeom prst="rect">
            <a:avLst/>
          </a:prstGeom>
          <a:noFill/>
        </p:spPr>
        <p:txBody>
          <a:bodyPr wrap="square" lIns="99569" tIns="49785" rIns="99569" bIns="49785" rtlCol="0">
            <a:spAutoFit/>
          </a:bodyPr>
          <a:lstStyle/>
          <a:p>
            <a:pPr indent="39688"/>
            <a:r>
              <a:rPr lang="en-US" altLang="ja-JP" sz="1600" b="1" dirty="0">
                <a:latin typeface="DENSO TP 2017 Regular" panose="020B0500000000000000" pitchFamily="34" charset="-128"/>
                <a:ea typeface="DENSO TP 2017 Regular" panose="020B0500000000000000" pitchFamily="34" charset="-128"/>
              </a:rPr>
              <a:t>2. “</a:t>
            </a:r>
            <a:r>
              <a:rPr lang="en-US" altLang="ja-JP" sz="1500" b="1" dirty="0">
                <a:latin typeface="DENSO TP 2017 Regular" panose="020B0500000000000000" pitchFamily="34" charset="-128"/>
                <a:ea typeface="DENSO TP 2017 Regular" panose="020B0500000000000000" pitchFamily="34" charset="-128"/>
              </a:rPr>
              <a:t>DENSO Group </a:t>
            </a:r>
            <a:r>
              <a:rPr lang="en-US" altLang="ja-JP" sz="1600" b="1" dirty="0">
                <a:latin typeface="DENSO TP 2017 Regular" panose="020B0500000000000000" pitchFamily="34" charset="-128"/>
                <a:ea typeface="DENSO TP 2017 Regular" panose="020B0500000000000000" pitchFamily="34" charset="-128"/>
              </a:rPr>
              <a:t>Sustainability Policy”</a:t>
            </a:r>
            <a:endParaRPr lang="ja-JP" altLang="en-US" sz="1500" b="1" dirty="0">
              <a:latin typeface="DENSO TP 2017 Regular" panose="020B0500000000000000" pitchFamily="34" charset="-128"/>
              <a:ea typeface="DENSO TP 2017 Regular" panose="020B0500000000000000" pitchFamily="34" charset="-128"/>
            </a:endParaRPr>
          </a:p>
        </p:txBody>
      </p:sp>
      <p:sp>
        <p:nvSpPr>
          <p:cNvPr id="9" name="テキスト ボックス 8"/>
          <p:cNvSpPr txBox="1"/>
          <p:nvPr/>
        </p:nvSpPr>
        <p:spPr>
          <a:xfrm>
            <a:off x="3466419" y="10418630"/>
            <a:ext cx="626838" cy="276999"/>
          </a:xfrm>
          <a:prstGeom prst="rect">
            <a:avLst/>
          </a:prstGeom>
          <a:noFill/>
        </p:spPr>
        <p:txBody>
          <a:bodyPr wrap="square" rtlCol="0">
            <a:spAutoFit/>
          </a:bodyPr>
          <a:lstStyle/>
          <a:p>
            <a:pPr algn="ctr"/>
            <a:r>
              <a:rPr kumimoji="1" lang="en-US" altLang="ja-JP" sz="1200" dirty="0">
                <a:latin typeface="DENSO" pitchFamily="50" charset="0"/>
              </a:rPr>
              <a:t>3</a:t>
            </a:r>
            <a:endParaRPr kumimoji="1" lang="ja-JP" altLang="en-US" sz="1200" dirty="0">
              <a:latin typeface="DENSO" pitchFamily="50" charset="0"/>
            </a:endParaRPr>
          </a:p>
        </p:txBody>
      </p:sp>
      <p:pic>
        <p:nvPicPr>
          <p:cNvPr id="11" name="図 10"/>
          <p:cNvPicPr>
            <a:picLocks noChangeAspect="1"/>
          </p:cNvPicPr>
          <p:nvPr/>
        </p:nvPicPr>
        <p:blipFill rotWithShape="1">
          <a:blip r:embed="rId2" cstate="print">
            <a:extLst>
              <a:ext uri="{28A0092B-C50C-407E-A947-70E740481C1C}">
                <a14:useLocalDpi xmlns:a14="http://schemas.microsoft.com/office/drawing/2010/main" val="0"/>
              </a:ext>
            </a:extLst>
          </a:blip>
          <a:srcRect l="36937" t="16988" r="56370" b="69878"/>
          <a:stretch/>
        </p:blipFill>
        <p:spPr>
          <a:xfrm>
            <a:off x="4580719" y="0"/>
            <a:ext cx="697318" cy="972320"/>
          </a:xfrm>
          <a:prstGeom prst="rect">
            <a:avLst/>
          </a:prstGeom>
        </p:spPr>
      </p:pic>
      <p:sp>
        <p:nvSpPr>
          <p:cNvPr id="13" name="テキスト ボックス 12"/>
          <p:cNvSpPr txBox="1"/>
          <p:nvPr/>
        </p:nvSpPr>
        <p:spPr>
          <a:xfrm>
            <a:off x="540271" y="5107871"/>
            <a:ext cx="6500797" cy="615553"/>
          </a:xfrm>
          <a:prstGeom prst="rect">
            <a:avLst/>
          </a:prstGeom>
          <a:noFill/>
        </p:spPr>
        <p:txBody>
          <a:bodyPr wrap="square" rtlCol="0">
            <a:spAutoFit/>
          </a:bodyPr>
          <a:lstStyle/>
          <a:p>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Contributing to the sustainable development of society through our operations</a:t>
            </a:r>
            <a:endParaRPr lang="ja-JP"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endParaRPr>
          </a:p>
          <a:p>
            <a:pPr marL="85725"/>
            <a:r>
              <a:rPr lang="en-US" altLang="ja-JP" sz="1100" dirty="0">
                <a:latin typeface="DENSO" panose="00000500000000000000" pitchFamily="50" charset="0"/>
                <a:ea typeface="DENSO TP 2017 Regular" panose="020B0500000000000000" pitchFamily="34" charset="-128"/>
                <a:cs typeface="Meiryo UI" panose="020B0604030504040204" pitchFamily="50" charset="-128"/>
              </a:rPr>
              <a:t>We will </a:t>
            </a:r>
            <a:r>
              <a:rPr lang="en-GB" altLang="ja-JP" sz="1100" dirty="0">
                <a:latin typeface="DENSO" panose="00000500000000000000" pitchFamily="50" charset="0"/>
                <a:ea typeface="DENSO TP 2017 Regular" panose="020B0500000000000000" pitchFamily="34" charset="-128"/>
                <a:cs typeface="Meiryo UI" panose="020B0604030504040204" pitchFamily="50" charset="-128"/>
              </a:rPr>
              <a:t>anticipate change and revolutionize our technologies, manufacturing methods, organization and management to provide products and solutions that benefit society. </a:t>
            </a:r>
            <a:endParaRPr lang="ja-JP" altLang="ja-JP" sz="1100" dirty="0">
              <a:latin typeface="DENSO" panose="00000500000000000000" pitchFamily="50" charset="0"/>
              <a:ea typeface="DENSO TP 2017 Regular" panose="020B0500000000000000" pitchFamily="34" charset="-128"/>
              <a:cs typeface="Meiryo UI" panose="020B0604030504040204" pitchFamily="50" charset="-128"/>
            </a:endParaRPr>
          </a:p>
        </p:txBody>
      </p:sp>
      <p:sp>
        <p:nvSpPr>
          <p:cNvPr id="14" name="テキスト ボックス 13"/>
          <p:cNvSpPr txBox="1"/>
          <p:nvPr/>
        </p:nvSpPr>
        <p:spPr>
          <a:xfrm>
            <a:off x="540271" y="7590036"/>
            <a:ext cx="6552728" cy="784830"/>
          </a:xfrm>
          <a:prstGeom prst="rect">
            <a:avLst/>
          </a:prstGeom>
          <a:noFill/>
        </p:spPr>
        <p:txBody>
          <a:bodyPr wrap="square" rtlCol="0">
            <a:spAutoFit/>
          </a:bodyPr>
          <a:lstStyle/>
          <a:p>
            <a:r>
              <a:rPr lang="en-GB"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Trustworthy relationships with customers</a:t>
            </a:r>
          </a:p>
          <a:p>
            <a:pPr marL="85725" algn="dist"/>
            <a:r>
              <a:rPr lang="en-US" altLang="ja-JP" sz="1100" dirty="0">
                <a:latin typeface="DENSO" panose="00000500000000000000" pitchFamily="50" charset="0"/>
                <a:ea typeface="DENSO TP 2017 Regular" panose="020B0500000000000000" pitchFamily="34" charset="-128"/>
                <a:cs typeface="Meiryo UI" panose="020B0604030504040204" pitchFamily="50" charset="-128"/>
              </a:rPr>
              <a:t>We  will provide attractive , high-quality products and services with advanced technologies to meet customers’ expectations. We will provide appropriate information pertaining to our products and </a:t>
            </a:r>
          </a:p>
          <a:p>
            <a:pPr marL="85725"/>
            <a:r>
              <a:rPr lang="en-US" altLang="ja-JP" sz="1100" dirty="0">
                <a:latin typeface="DENSO" panose="00000500000000000000" pitchFamily="50" charset="0"/>
                <a:ea typeface="DENSO TP 2017 Regular" panose="020B0500000000000000" pitchFamily="34" charset="-128"/>
                <a:cs typeface="Meiryo UI" panose="020B0604030504040204" pitchFamily="50" charset="-128"/>
              </a:rPr>
              <a:t>services, and openly and honestly communicate to enhance  credibility with  our</a:t>
            </a:r>
            <a:r>
              <a:rPr lang="ja-JP" altLang="en-US" sz="1100" dirty="0">
                <a:latin typeface="DENSO" panose="00000500000000000000" pitchFamily="50" charset="0"/>
                <a:ea typeface="DENSO TP 2017 Regular" panose="020B0500000000000000" pitchFamily="34" charset="-128"/>
                <a:cs typeface="Meiryo UI" panose="020B0604030504040204" pitchFamily="50" charset="-128"/>
              </a:rPr>
              <a:t> </a:t>
            </a:r>
            <a:r>
              <a:rPr lang="en-US" altLang="ja-JP" sz="1100" dirty="0">
                <a:latin typeface="DENSO" panose="00000500000000000000" pitchFamily="50" charset="0"/>
                <a:ea typeface="DENSO TP 2017 Regular" panose="020B0500000000000000" pitchFamily="34" charset="-128"/>
                <a:cs typeface="Meiryo UI" panose="020B0604030504040204" pitchFamily="50" charset="-128"/>
              </a:rPr>
              <a:t>customers.</a:t>
            </a:r>
            <a:endParaRPr lang="ja-JP" altLang="ja-JP" sz="1100" dirty="0">
              <a:latin typeface="DENSO" panose="00000500000000000000" pitchFamily="50" charset="0"/>
              <a:ea typeface="DENSO TP 2017 Regular" panose="020B0500000000000000" pitchFamily="34" charset="-128"/>
              <a:cs typeface="Meiryo UI" panose="020B0604030504040204" pitchFamily="50" charset="-128"/>
            </a:endParaRPr>
          </a:p>
        </p:txBody>
      </p:sp>
      <p:sp>
        <p:nvSpPr>
          <p:cNvPr id="15" name="テキスト ボックス 14"/>
          <p:cNvSpPr txBox="1"/>
          <p:nvPr/>
        </p:nvSpPr>
        <p:spPr>
          <a:xfrm>
            <a:off x="520996" y="8785132"/>
            <a:ext cx="6452456" cy="954107"/>
          </a:xfrm>
          <a:prstGeom prst="rect">
            <a:avLst/>
          </a:prstGeom>
          <a:noFill/>
        </p:spPr>
        <p:txBody>
          <a:bodyPr wrap="square" rtlCol="0">
            <a:spAutoFit/>
          </a:bodyPr>
          <a:lstStyle/>
          <a:p>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Open and fair business practices and responsible procurement activities</a:t>
            </a:r>
          </a:p>
          <a:p>
            <a:pPr marL="85725" indent="-85725"/>
            <a:r>
              <a:rPr lang="ja-JP" altLang="en-US" sz="1100" dirty="0">
                <a:latin typeface="DENSO" panose="00000500000000000000" pitchFamily="50" charset="0"/>
                <a:ea typeface="DENSO TP 2017 Regular" panose="020B0500000000000000" pitchFamily="34" charset="-128"/>
                <a:cs typeface="Meiryo UI" panose="020B0604030504040204" pitchFamily="50" charset="-128"/>
              </a:rPr>
              <a:t>・</a:t>
            </a:r>
            <a:r>
              <a:rPr lang="en-US" altLang="ja-JP" sz="1100" dirty="0">
                <a:latin typeface="DENSO" panose="00000500000000000000" pitchFamily="50" charset="0"/>
                <a:ea typeface="DENSO TP 2017 Regular" panose="020B0500000000000000" pitchFamily="34" charset="-128"/>
                <a:cs typeface="Meiryo UI" panose="020B0604030504040204" pitchFamily="50" charset="-128"/>
              </a:rPr>
              <a:t>We will maintain open, fair, free and sound dealings, and responsible procurement activities and will implement this approach at all DENSO group companies and throughout our supply chains. </a:t>
            </a:r>
          </a:p>
          <a:p>
            <a:pPr marL="85725" indent="-85725"/>
            <a:r>
              <a:rPr lang="ja-JP" altLang="en-US" sz="1100" dirty="0">
                <a:latin typeface="DENSO" panose="00000500000000000000" pitchFamily="50" charset="0"/>
                <a:ea typeface="DENSO TP 2017 Regular" panose="020B0500000000000000" pitchFamily="34" charset="-128"/>
                <a:cs typeface="Meiryo UI" panose="020B0604030504040204" pitchFamily="50" charset="-128"/>
              </a:rPr>
              <a:t>・</a:t>
            </a:r>
            <a:r>
              <a:rPr lang="en-US" altLang="ja-JP" sz="1100" dirty="0">
                <a:latin typeface="DENSO" panose="00000500000000000000" pitchFamily="50" charset="0"/>
                <a:ea typeface="DENSO TP 2017 Regular" panose="020B0500000000000000" pitchFamily="34" charset="-128"/>
                <a:cs typeface="Meiryo UI" panose="020B0604030504040204" pitchFamily="50" charset="-128"/>
              </a:rPr>
              <a:t>We will also respect our business partners including suppliers, and aim for mutual development with trustworthy relationships . </a:t>
            </a:r>
            <a:r>
              <a:rPr lang="ja-JP" altLang="en-US" sz="1100" dirty="0">
                <a:latin typeface="DENSO" panose="00000500000000000000" pitchFamily="50" charset="0"/>
                <a:ea typeface="DENSO TP 2017 Regular" panose="020B0500000000000000" pitchFamily="34" charset="-128"/>
                <a:cs typeface="Meiryo UI" panose="020B0604030504040204" pitchFamily="50" charset="-128"/>
              </a:rPr>
              <a:t>　　　　　　　　　　　　　　　　　　　　　　　　　　　　　　</a:t>
            </a:r>
            <a:endParaRPr lang="en-US" altLang="ja-JP" sz="1100" dirty="0">
              <a:latin typeface="DENSO" panose="00000500000000000000" pitchFamily="50" charset="0"/>
              <a:ea typeface="DENSO TP 2017 Regular" panose="020B0500000000000000" pitchFamily="34" charset="-128"/>
              <a:cs typeface="Meiryo UI" panose="020B0604030504040204" pitchFamily="50" charset="-128"/>
            </a:endParaRPr>
          </a:p>
        </p:txBody>
      </p:sp>
      <p:sp>
        <p:nvSpPr>
          <p:cNvPr id="16" name="テキスト ボックス 15"/>
          <p:cNvSpPr txBox="1"/>
          <p:nvPr/>
        </p:nvSpPr>
        <p:spPr>
          <a:xfrm>
            <a:off x="592202" y="6095038"/>
            <a:ext cx="6381249" cy="1123384"/>
          </a:xfrm>
          <a:prstGeom prst="rect">
            <a:avLst/>
          </a:prstGeom>
          <a:noFill/>
        </p:spPr>
        <p:txBody>
          <a:bodyPr wrap="square" rtlCol="0">
            <a:spAutoFit/>
          </a:bodyPr>
          <a:lstStyle/>
          <a:p>
            <a:r>
              <a:rPr lang="en-GB"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Legal compliance and ethical conduct</a:t>
            </a:r>
            <a:endParaRPr lang="ja-JP"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endParaRPr>
          </a:p>
          <a:p>
            <a:pPr marL="85725" indent="-85725"/>
            <a:r>
              <a:rPr lang="ja-JP" altLang="ja-JP" sz="1100" dirty="0">
                <a:latin typeface="DENSO" panose="00000500000000000000" pitchFamily="50" charset="0"/>
                <a:ea typeface="DENSO TP 2017 Regular" panose="020B0500000000000000" pitchFamily="34" charset="-128"/>
                <a:cs typeface="Meiryo UI" panose="020B0604030504040204" pitchFamily="50" charset="-128"/>
              </a:rPr>
              <a:t>・</a:t>
            </a:r>
            <a:r>
              <a:rPr lang="en-GB" altLang="ja-JP" sz="1100" dirty="0">
                <a:latin typeface="DENSO" panose="00000500000000000000" pitchFamily="50" charset="0"/>
                <a:ea typeface="DENSO TP 2017 Regular" panose="020B0500000000000000" pitchFamily="34" charset="-128"/>
                <a:cs typeface="Meiryo UI" panose="020B0604030504040204" pitchFamily="50" charset="-128"/>
              </a:rPr>
              <a:t>We will respect the culture and history of each country and region and maintain the highest ethical standards. We will comply with both the letter and the spirit of   applicable laws, regulations, and international rules to ensure sound and fair business operations. </a:t>
            </a:r>
            <a:endParaRPr lang="ja-JP" altLang="ja-JP" sz="1100" dirty="0">
              <a:latin typeface="DENSO" panose="00000500000000000000" pitchFamily="50" charset="0"/>
              <a:ea typeface="DENSO TP 2017 Regular" panose="020B0500000000000000" pitchFamily="34" charset="-128"/>
              <a:cs typeface="Meiryo UI" panose="020B0604030504040204" pitchFamily="50" charset="-128"/>
            </a:endParaRPr>
          </a:p>
          <a:p>
            <a:pPr marL="85725" indent="-85725" algn="dist"/>
            <a:r>
              <a:rPr lang="ja-JP" altLang="ja-JP" sz="1100" dirty="0">
                <a:latin typeface="DENSO" panose="00000500000000000000" pitchFamily="50" charset="0"/>
                <a:ea typeface="DENSO TP 2017 Regular" panose="020B0500000000000000" pitchFamily="34" charset="-128"/>
                <a:cs typeface="Meiryo UI" panose="020B0604030504040204" pitchFamily="50" charset="-128"/>
              </a:rPr>
              <a:t>・</a:t>
            </a:r>
            <a:r>
              <a:rPr lang="en-GB" altLang="ja-JP" sz="1100" dirty="0">
                <a:latin typeface="DENSO" panose="00000500000000000000" pitchFamily="50" charset="0"/>
                <a:ea typeface="DENSO TP 2017 Regular" panose="020B0500000000000000" pitchFamily="34" charset="-128"/>
                <a:cs typeface="Meiryo UI" panose="020B0604030504040204" pitchFamily="50" charset="-128"/>
              </a:rPr>
              <a:t>We will not violate any laws, including competition laws, anti-bribery laws, export control laws, </a:t>
            </a:r>
          </a:p>
          <a:p>
            <a:pPr marL="85725" indent="-85725"/>
            <a:r>
              <a:rPr lang="en-GB" altLang="ja-JP" sz="1100" dirty="0">
                <a:latin typeface="DENSO" panose="00000500000000000000" pitchFamily="50" charset="0"/>
                <a:ea typeface="DENSO TP 2017 Regular" panose="020B0500000000000000" pitchFamily="34" charset="-128"/>
                <a:cs typeface="Meiryo UI" panose="020B0604030504040204" pitchFamily="50" charset="-128"/>
              </a:rPr>
              <a:t>   intellectual property protection laws, and data protection laws  covering   personal information.</a:t>
            </a:r>
            <a:endParaRPr lang="ja-JP" altLang="ja-JP" sz="1100" dirty="0">
              <a:latin typeface="DENSO" panose="00000500000000000000" pitchFamily="50" charset="0"/>
              <a:ea typeface="DENSO TP 2017 Regular" panose="020B0500000000000000" pitchFamily="34" charset="-128"/>
              <a:cs typeface="Meiryo UI" panose="020B0604030504040204" pitchFamily="50" charset="-128"/>
            </a:endParaRPr>
          </a:p>
        </p:txBody>
      </p:sp>
    </p:spTree>
    <p:extLst>
      <p:ext uri="{BB962C8B-B14F-4D97-AF65-F5344CB8AC3E}">
        <p14:creationId xmlns:p14="http://schemas.microsoft.com/office/powerpoint/2010/main" val="3168802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テキスト ボックス 14"/>
          <p:cNvSpPr txBox="1"/>
          <p:nvPr/>
        </p:nvSpPr>
        <p:spPr>
          <a:xfrm>
            <a:off x="568621" y="968174"/>
            <a:ext cx="6913563" cy="377541"/>
          </a:xfrm>
          <a:prstGeom prst="rect">
            <a:avLst/>
          </a:prstGeom>
          <a:noFill/>
        </p:spPr>
        <p:txBody>
          <a:bodyPr wrap="square" lIns="99569" tIns="49785" rIns="99569" bIns="49785" rtlCol="0">
            <a:spAutoFit/>
          </a:bodyPr>
          <a:lstStyle/>
          <a:p>
            <a:r>
              <a:rPr lang="en-US" altLang="ja-JP" sz="1700" b="1" dirty="0">
                <a:latin typeface="DENSO TP 2017 Regular" panose="020B0500000000000000" pitchFamily="34" charset="-128"/>
                <a:ea typeface="DENSO TP 2017 Regular" panose="020B0500000000000000" pitchFamily="34" charset="-128"/>
              </a:rPr>
              <a:t>II. DENSO Philosophy and </a:t>
            </a:r>
            <a:r>
              <a:rPr lang="en-US" altLang="ja-JP" sz="1800" b="1" dirty="0">
                <a:latin typeface="DENSO TP 2017 Regular" panose="020B0500000000000000" pitchFamily="34" charset="-128"/>
                <a:ea typeface="DENSO TP 2017 Regular" panose="020B0500000000000000" pitchFamily="34" charset="-128"/>
              </a:rPr>
              <a:t>Sustainability</a:t>
            </a:r>
            <a:r>
              <a:rPr lang="en-US" altLang="ja-JP" sz="1700" b="1" dirty="0">
                <a:latin typeface="DENSO TP 2017 Regular" panose="020B0500000000000000" pitchFamily="34" charset="-128"/>
                <a:ea typeface="DENSO TP 2017 Regular" panose="020B0500000000000000" pitchFamily="34" charset="-128"/>
              </a:rPr>
              <a:t> Policy</a:t>
            </a:r>
          </a:p>
        </p:txBody>
      </p:sp>
      <p:sp>
        <p:nvSpPr>
          <p:cNvPr id="9" name="テキスト ボックス 8"/>
          <p:cNvSpPr txBox="1"/>
          <p:nvPr/>
        </p:nvSpPr>
        <p:spPr>
          <a:xfrm>
            <a:off x="3466419" y="10418630"/>
            <a:ext cx="626838" cy="276999"/>
          </a:xfrm>
          <a:prstGeom prst="rect">
            <a:avLst/>
          </a:prstGeom>
          <a:noFill/>
        </p:spPr>
        <p:txBody>
          <a:bodyPr wrap="square" rtlCol="0">
            <a:spAutoFit/>
          </a:bodyPr>
          <a:lstStyle/>
          <a:p>
            <a:pPr algn="ctr"/>
            <a:r>
              <a:rPr kumimoji="1" lang="en-US" altLang="ja-JP" sz="1200" dirty="0">
                <a:latin typeface="DENSO" pitchFamily="50" charset="0"/>
              </a:rPr>
              <a:t>4</a:t>
            </a:r>
            <a:endParaRPr kumimoji="1" lang="ja-JP" altLang="en-US" sz="1200" dirty="0">
              <a:latin typeface="DENSO" pitchFamily="50" charset="0"/>
            </a:endParaRPr>
          </a:p>
        </p:txBody>
      </p:sp>
      <p:pic>
        <p:nvPicPr>
          <p:cNvPr id="10" name="図 9"/>
          <p:cNvPicPr>
            <a:picLocks noChangeAspect="1"/>
          </p:cNvPicPr>
          <p:nvPr/>
        </p:nvPicPr>
        <p:blipFill rotWithShape="1">
          <a:blip r:embed="rId3" cstate="print">
            <a:extLst>
              <a:ext uri="{28A0092B-C50C-407E-A947-70E740481C1C}">
                <a14:useLocalDpi xmlns:a14="http://schemas.microsoft.com/office/drawing/2010/main" val="0"/>
              </a:ext>
            </a:extLst>
          </a:blip>
          <a:srcRect l="36937" t="16988" r="56370" b="69878"/>
          <a:stretch/>
        </p:blipFill>
        <p:spPr>
          <a:xfrm>
            <a:off x="4580719" y="0"/>
            <a:ext cx="697318" cy="972320"/>
          </a:xfrm>
          <a:prstGeom prst="rect">
            <a:avLst/>
          </a:prstGeom>
        </p:spPr>
      </p:pic>
      <p:sp>
        <p:nvSpPr>
          <p:cNvPr id="11" name="テキスト ボックス 10"/>
          <p:cNvSpPr txBox="1"/>
          <p:nvPr/>
        </p:nvSpPr>
        <p:spPr>
          <a:xfrm>
            <a:off x="540271" y="2093773"/>
            <a:ext cx="6474786" cy="1461939"/>
          </a:xfrm>
          <a:prstGeom prst="rect">
            <a:avLst/>
          </a:prstGeom>
          <a:noFill/>
        </p:spPr>
        <p:txBody>
          <a:bodyPr wrap="square" rtlCol="0">
            <a:spAutoFit/>
          </a:bodyPr>
          <a:lstStyle/>
          <a:p>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Respect for human rights</a:t>
            </a:r>
          </a:p>
          <a:p>
            <a:pPr marL="85725"/>
            <a:r>
              <a:rPr lang="en-US" altLang="ja-JP" sz="1100" dirty="0">
                <a:latin typeface="DENSO" panose="00000500000000000000" pitchFamily="50" charset="0"/>
                <a:ea typeface="Meiryo UI" panose="020B0604030504040204" pitchFamily="50" charset="-128"/>
                <a:cs typeface="Meiryo UI" panose="020B0604030504040204" pitchFamily="50" charset="-128"/>
              </a:rPr>
              <a:t>Based on international standards including the Universal Declaration of Human Rights and the UN Guiding Principles on Business and Human Rights, we will respect the human rights of all persons involved in our business activities.  </a:t>
            </a:r>
            <a:r>
              <a:rPr lang="ja-JP" altLang="en-US" sz="1100" dirty="0">
                <a:latin typeface="DENSO" panose="00000500000000000000" pitchFamily="50" charset="0"/>
                <a:ea typeface="Meiryo UI" panose="020B0604030504040204" pitchFamily="50" charset="-128"/>
                <a:cs typeface="Meiryo UI" panose="020B0604030504040204" pitchFamily="50" charset="-128"/>
              </a:rPr>
              <a:t>　</a:t>
            </a:r>
            <a:r>
              <a:rPr lang="en-US" altLang="ja-JP" sz="1100" dirty="0">
                <a:latin typeface="DENSO" panose="00000500000000000000" pitchFamily="50" charset="0"/>
                <a:ea typeface="Meiryo UI" panose="020B0604030504040204" pitchFamily="50" charset="-128"/>
                <a:cs typeface="Meiryo UI" panose="020B0604030504040204" pitchFamily="50" charset="-128"/>
              </a:rPr>
              <a:t>We  will ensure that our business activities do not violate human rights in any form. For example, we will not use labor that violates human rights, such as forced labor or child labor in any form.  We will understand issues that could cause human rights infringements, </a:t>
            </a:r>
            <a:r>
              <a:rPr lang="ja-JP" altLang="en-US" sz="1100" dirty="0">
                <a:latin typeface="DENSO" panose="00000500000000000000" pitchFamily="50" charset="0"/>
                <a:ea typeface="Meiryo UI" panose="020B0604030504040204" pitchFamily="50" charset="-128"/>
                <a:cs typeface="Meiryo UI" panose="020B0604030504040204" pitchFamily="50" charset="-128"/>
              </a:rPr>
              <a:t>　</a:t>
            </a:r>
            <a:r>
              <a:rPr lang="en-US" altLang="ja-JP" sz="1100" dirty="0">
                <a:latin typeface="DENSO" panose="00000500000000000000" pitchFamily="50" charset="0"/>
                <a:ea typeface="Meiryo UI" panose="020B0604030504040204" pitchFamily="50" charset="-128"/>
                <a:cs typeface="Meiryo UI" panose="020B0604030504040204" pitchFamily="50" charset="-128"/>
              </a:rPr>
              <a:t>such as issues of conflict minerals, and ensure that our business activities will not be complicit in human rights infringements. </a:t>
            </a:r>
          </a:p>
        </p:txBody>
      </p:sp>
      <p:sp>
        <p:nvSpPr>
          <p:cNvPr id="12" name="テキスト ボックス 11"/>
          <p:cNvSpPr txBox="1"/>
          <p:nvPr/>
        </p:nvSpPr>
        <p:spPr>
          <a:xfrm>
            <a:off x="540271" y="7578948"/>
            <a:ext cx="6450194" cy="784830"/>
          </a:xfrm>
          <a:prstGeom prst="rect">
            <a:avLst/>
          </a:prstGeom>
          <a:noFill/>
        </p:spPr>
        <p:txBody>
          <a:bodyPr wrap="square" rtlCol="0">
            <a:spAutoFit/>
          </a:bodyPr>
          <a:lstStyle/>
          <a:p>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Information disclosure and dialogue with stakeholders</a:t>
            </a:r>
          </a:p>
          <a:p>
            <a:pPr marL="85725"/>
            <a:r>
              <a:rPr lang="en-US" altLang="ja-JP" sz="1100" dirty="0">
                <a:latin typeface="DENSO" panose="00000500000000000000" pitchFamily="50" charset="0"/>
                <a:ea typeface="Meiryo UI" panose="020B0604030504040204" pitchFamily="50" charset="-128"/>
                <a:cs typeface="Meiryo UI" panose="020B0604030504040204" pitchFamily="50" charset="-128"/>
              </a:rPr>
              <a:t>We will regularly disclose corporate information and through open, fair and constructive</a:t>
            </a:r>
            <a:r>
              <a:rPr lang="ja-JP" altLang="en-US" sz="1100" dirty="0">
                <a:latin typeface="DENSO" panose="00000500000000000000" pitchFamily="50" charset="0"/>
                <a:ea typeface="Meiryo UI" panose="020B0604030504040204" pitchFamily="50" charset="-128"/>
                <a:cs typeface="Meiryo UI" panose="020B0604030504040204" pitchFamily="50" charset="-128"/>
              </a:rPr>
              <a:t>　</a:t>
            </a:r>
            <a:r>
              <a:rPr lang="en-US" altLang="ja-JP" sz="1100" dirty="0">
                <a:latin typeface="DENSO" panose="00000500000000000000" pitchFamily="50" charset="0"/>
                <a:ea typeface="Meiryo UI" panose="020B0604030504040204" pitchFamily="50" charset="-128"/>
                <a:cs typeface="Meiryo UI" panose="020B0604030504040204" pitchFamily="50" charset="-128"/>
              </a:rPr>
              <a:t>dialogue with stakeholders, we will enhance management transparency and maintain and</a:t>
            </a:r>
            <a:r>
              <a:rPr lang="ja-JP" altLang="en-US" sz="1100" dirty="0">
                <a:latin typeface="DENSO" panose="00000500000000000000" pitchFamily="50" charset="0"/>
                <a:ea typeface="Meiryo UI" panose="020B0604030504040204" pitchFamily="50" charset="-128"/>
                <a:cs typeface="Meiryo UI" panose="020B0604030504040204" pitchFamily="50" charset="-128"/>
              </a:rPr>
              <a:t>　</a:t>
            </a:r>
            <a:r>
              <a:rPr lang="en-US" altLang="ja-JP" sz="1100" dirty="0">
                <a:latin typeface="DENSO" panose="00000500000000000000" pitchFamily="50" charset="0"/>
                <a:ea typeface="Meiryo UI" panose="020B0604030504040204" pitchFamily="50" charset="-128"/>
                <a:cs typeface="Meiryo UI" panose="020B0604030504040204" pitchFamily="50" charset="-128"/>
              </a:rPr>
              <a:t>improve relationships of mutual understanding and trust with stakeholders.</a:t>
            </a:r>
          </a:p>
        </p:txBody>
      </p:sp>
      <p:sp>
        <p:nvSpPr>
          <p:cNvPr id="13" name="テキスト ボックス 12"/>
          <p:cNvSpPr txBox="1"/>
          <p:nvPr/>
        </p:nvSpPr>
        <p:spPr>
          <a:xfrm>
            <a:off x="570797" y="5778748"/>
            <a:ext cx="6450194" cy="615553"/>
          </a:xfrm>
          <a:prstGeom prst="rect">
            <a:avLst/>
          </a:prstGeom>
          <a:noFill/>
        </p:spPr>
        <p:txBody>
          <a:bodyPr wrap="square" rtlCol="0">
            <a:spAutoFit/>
          </a:bodyPr>
          <a:lstStyle/>
          <a:p>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Environmental management</a:t>
            </a:r>
          </a:p>
          <a:p>
            <a:pPr marL="85725" algn="dist"/>
            <a:r>
              <a:rPr lang="en-US" altLang="ja-JP" sz="1100" dirty="0">
                <a:latin typeface="DENSO" panose="00000500000000000000" pitchFamily="50" charset="0"/>
                <a:ea typeface="Meiryo UI" panose="020B0604030504040204" pitchFamily="50" charset="-128"/>
                <a:cs typeface="Meiryo UI" panose="020B0604030504040204" pitchFamily="50" charset="-128"/>
              </a:rPr>
              <a:t>We will implement technological development, factory operation, employee conduct and environmental value creation management to help solve global environmental problems.</a:t>
            </a:r>
          </a:p>
        </p:txBody>
      </p:sp>
      <p:sp>
        <p:nvSpPr>
          <p:cNvPr id="14" name="テキスト ボックス 13"/>
          <p:cNvSpPr txBox="1"/>
          <p:nvPr/>
        </p:nvSpPr>
        <p:spPr>
          <a:xfrm>
            <a:off x="546203" y="6606892"/>
            <a:ext cx="6474787" cy="784830"/>
          </a:xfrm>
          <a:prstGeom prst="rect">
            <a:avLst/>
          </a:prstGeom>
          <a:noFill/>
        </p:spPr>
        <p:txBody>
          <a:bodyPr wrap="square" rtlCol="0">
            <a:spAutoFit/>
          </a:bodyPr>
          <a:lstStyle/>
          <a:p>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Social participation and social development</a:t>
            </a:r>
          </a:p>
          <a:p>
            <a:pPr marL="85725" algn="dist"/>
            <a:r>
              <a:rPr lang="en-US" altLang="ja-JP" sz="1100" dirty="0">
                <a:latin typeface="DENSO" panose="00000500000000000000" pitchFamily="50" charset="0"/>
                <a:ea typeface="Meiryo UI" panose="020B0604030504040204" pitchFamily="50" charset="-128"/>
                <a:cs typeface="Meiryo UI" panose="020B0604030504040204" pitchFamily="50" charset="-128"/>
              </a:rPr>
              <a:t>We will make a positive impact on our communities in each country and region through our technologies and products, our volunteer activities and corporate philanthropy. </a:t>
            </a:r>
          </a:p>
          <a:p>
            <a:pPr marL="85725"/>
            <a:r>
              <a:rPr lang="en-US" altLang="ja-JP" sz="1100" dirty="0">
                <a:latin typeface="DENSO" panose="00000500000000000000" pitchFamily="50" charset="0"/>
                <a:ea typeface="Meiryo UI" panose="020B0604030504040204" pitchFamily="50" charset="-128"/>
                <a:cs typeface="Meiryo UI" panose="020B0604030504040204" pitchFamily="50" charset="-128"/>
              </a:rPr>
              <a:t>We pride ourselves on being a concerned, caring corporate citizen</a:t>
            </a:r>
            <a:r>
              <a:rPr lang="en-US" altLang="ja-JP" sz="1050" dirty="0">
                <a:latin typeface="DENSO" panose="00000500000000000000" pitchFamily="50" charset="0"/>
                <a:ea typeface="Meiryo UI" panose="020B0604030504040204" pitchFamily="50" charset="-128"/>
                <a:cs typeface="Meiryo UI" panose="020B0604030504040204" pitchFamily="50" charset="-128"/>
              </a:rPr>
              <a:t>. </a:t>
            </a:r>
          </a:p>
        </p:txBody>
      </p:sp>
      <p:sp>
        <p:nvSpPr>
          <p:cNvPr id="16" name="テキスト ボックス 15"/>
          <p:cNvSpPr txBox="1"/>
          <p:nvPr/>
        </p:nvSpPr>
        <p:spPr>
          <a:xfrm>
            <a:off x="534696" y="9411667"/>
            <a:ext cx="6471079" cy="615553"/>
          </a:xfrm>
          <a:prstGeom prst="rect">
            <a:avLst/>
          </a:prstGeom>
          <a:noFill/>
        </p:spPr>
        <p:txBody>
          <a:bodyPr wrap="square" rtlCol="0">
            <a:spAutoFit/>
          </a:bodyPr>
          <a:lstStyle/>
          <a:p>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Role of Executive management </a:t>
            </a:r>
          </a:p>
          <a:p>
            <a:pPr marL="85725"/>
            <a:r>
              <a:rPr lang="en-US" altLang="ja-JP" sz="1100" dirty="0">
                <a:latin typeface="DENSO" panose="00000500000000000000" pitchFamily="50" charset="0"/>
                <a:ea typeface="Meiryo UI" panose="020B0604030504040204" pitchFamily="50" charset="-128"/>
                <a:cs typeface="Meiryo UI" panose="020B0604030504040204" pitchFamily="50" charset="-128"/>
              </a:rPr>
              <a:t>Executive management will build healthy, effective, and transparent governance systems</a:t>
            </a:r>
            <a:r>
              <a:rPr lang="ja-JP" altLang="en-US" sz="1100" dirty="0">
                <a:latin typeface="DENSO" panose="00000500000000000000" pitchFamily="50" charset="0"/>
                <a:ea typeface="Meiryo UI" panose="020B0604030504040204" pitchFamily="50" charset="-128"/>
                <a:cs typeface="Meiryo UI" panose="020B0604030504040204" pitchFamily="50" charset="-128"/>
              </a:rPr>
              <a:t>　</a:t>
            </a:r>
            <a:r>
              <a:rPr lang="en-US" altLang="ja-JP" sz="1100" dirty="0">
                <a:latin typeface="DENSO" panose="00000500000000000000" pitchFamily="50" charset="0"/>
                <a:ea typeface="Meiryo UI" panose="020B0604030504040204" pitchFamily="50" charset="-128"/>
                <a:cs typeface="Meiryo UI" panose="020B0604030504040204" pitchFamily="50" charset="-128"/>
              </a:rPr>
              <a:t>for business management to implement this policy. </a:t>
            </a:r>
            <a:endParaRPr lang="ja-JP" altLang="en-US" sz="1100" dirty="0">
              <a:latin typeface="DENSO" panose="00000500000000000000" pitchFamily="50" charset="0"/>
              <a:ea typeface="Meiryo UI" panose="020B0604030504040204" pitchFamily="50" charset="-128"/>
              <a:cs typeface="Meiryo UI" panose="020B0604030504040204" pitchFamily="50" charset="-128"/>
            </a:endParaRPr>
          </a:p>
        </p:txBody>
      </p:sp>
      <p:sp>
        <p:nvSpPr>
          <p:cNvPr id="18" name="正方形/長方形 17"/>
          <p:cNvSpPr/>
          <p:nvPr/>
        </p:nvSpPr>
        <p:spPr>
          <a:xfrm>
            <a:off x="543764" y="8545398"/>
            <a:ext cx="6477227" cy="615553"/>
          </a:xfrm>
          <a:prstGeom prst="rect">
            <a:avLst/>
          </a:prstGeom>
        </p:spPr>
        <p:txBody>
          <a:bodyPr wrap="square">
            <a:spAutoFit/>
          </a:bodyPr>
          <a:lstStyle/>
          <a:p>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Risk management</a:t>
            </a:r>
          </a:p>
          <a:p>
            <a:pPr marL="85725" algn="dist"/>
            <a:r>
              <a:rPr lang="en-US" altLang="ja-JP" sz="1100" dirty="0">
                <a:latin typeface="DENSO" panose="00000500000000000000" pitchFamily="50" charset="0"/>
                <a:ea typeface="Meiryo UI" panose="020B0604030504040204" pitchFamily="50" charset="-128"/>
                <a:cs typeface="Meiryo UI" panose="020B0604030504040204" pitchFamily="50" charset="-128"/>
              </a:rPr>
              <a:t>We will monitor risks, such as cybersecurity, natural disasters, terrorism, at all times and</a:t>
            </a:r>
            <a:r>
              <a:rPr lang="ja-JP" altLang="en-US" sz="1100" dirty="0">
                <a:latin typeface="DENSO" panose="00000500000000000000" pitchFamily="50" charset="0"/>
                <a:ea typeface="Meiryo UI" panose="020B0604030504040204" pitchFamily="50" charset="-128"/>
                <a:cs typeface="Meiryo UI" panose="020B0604030504040204" pitchFamily="50" charset="-128"/>
              </a:rPr>
              <a:t>　</a:t>
            </a:r>
            <a:r>
              <a:rPr lang="en-US" altLang="ja-JP" sz="1100" dirty="0">
                <a:latin typeface="DENSO" panose="00000500000000000000" pitchFamily="50" charset="0"/>
                <a:ea typeface="Meiryo UI" panose="020B0604030504040204" pitchFamily="50" charset="-128"/>
                <a:cs typeface="Meiryo UI" panose="020B0604030504040204" pitchFamily="50" charset="-128"/>
              </a:rPr>
              <a:t>have</a:t>
            </a:r>
          </a:p>
          <a:p>
            <a:pPr marL="85725"/>
            <a:r>
              <a:rPr lang="en-US" altLang="ja-JP" sz="1100" dirty="0">
                <a:latin typeface="DENSO" panose="00000500000000000000" pitchFamily="50" charset="0"/>
                <a:ea typeface="Meiryo UI" panose="020B0604030504040204" pitchFamily="50" charset="-128"/>
                <a:cs typeface="Meiryo UI" panose="020B0604030504040204" pitchFamily="50" charset="-128"/>
              </a:rPr>
              <a:t>comprehensive plans in place to minimize damage and ensure business continuity. </a:t>
            </a:r>
            <a:endParaRPr lang="ja-JP" altLang="en-US" sz="1100" dirty="0">
              <a:latin typeface="DENSO" panose="00000500000000000000" pitchFamily="50" charset="0"/>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568621" y="3762231"/>
            <a:ext cx="6474787" cy="1800493"/>
          </a:xfrm>
          <a:prstGeom prst="rect">
            <a:avLst/>
          </a:prstGeom>
          <a:noFill/>
        </p:spPr>
        <p:txBody>
          <a:bodyPr wrap="square" rtlCol="0">
            <a:spAutoFit/>
          </a:bodyPr>
          <a:lstStyle/>
          <a:p>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Working environment and corporate culture to respect employees </a:t>
            </a:r>
          </a:p>
          <a:p>
            <a:pPr marL="85725" indent="-85725" algn="dist"/>
            <a:r>
              <a:rPr lang="ja-JP" altLang="en-US" sz="1050" dirty="0">
                <a:latin typeface="DENSO" panose="00000500000000000000" pitchFamily="50" charset="0"/>
                <a:ea typeface="Meiryo UI" panose="020B0604030504040204" pitchFamily="50" charset="-128"/>
                <a:cs typeface="Meiryo UI" panose="020B0604030504040204" pitchFamily="50" charset="-128"/>
              </a:rPr>
              <a:t>・</a:t>
            </a:r>
            <a:r>
              <a:rPr lang="en-US" altLang="ja-JP" sz="1100" dirty="0">
                <a:latin typeface="DENSO" panose="00000500000000000000" pitchFamily="50" charset="0"/>
                <a:ea typeface="Meiryo UI" panose="020B0604030504040204" pitchFamily="50" charset="-128"/>
                <a:cs typeface="Meiryo UI" panose="020B0604030504040204" pitchFamily="50" charset="-128"/>
              </a:rPr>
              <a:t>We will comply with laws of each country and region pertaining to basic labor conditions such as working hours, days off, wages, and will maintain and improve a safe and healthy working </a:t>
            </a:r>
          </a:p>
          <a:p>
            <a:pPr marL="85725" indent="-85725"/>
            <a:r>
              <a:rPr lang="en-US" altLang="ja-JP" sz="1100" dirty="0">
                <a:latin typeface="DENSO" panose="00000500000000000000" pitchFamily="50" charset="0"/>
                <a:ea typeface="Meiryo UI" panose="020B0604030504040204" pitchFamily="50" charset="-128"/>
                <a:cs typeface="Meiryo UI" panose="020B0604030504040204" pitchFamily="50" charset="-128"/>
              </a:rPr>
              <a:t>  environment.</a:t>
            </a:r>
          </a:p>
          <a:p>
            <a:pPr marL="85725" indent="-85725"/>
            <a:r>
              <a:rPr lang="ja-JP" altLang="en-US" sz="1100" dirty="0">
                <a:latin typeface="DENSO" panose="00000500000000000000" pitchFamily="50" charset="0"/>
                <a:ea typeface="Meiryo UI" panose="020B0604030504040204" pitchFamily="50" charset="-128"/>
                <a:cs typeface="Meiryo UI" panose="020B0604030504040204" pitchFamily="50" charset="-128"/>
              </a:rPr>
              <a:t>・</a:t>
            </a:r>
            <a:r>
              <a:rPr lang="en-US" altLang="ja-JP" sz="1100" dirty="0">
                <a:latin typeface="DENSO" panose="00000500000000000000" pitchFamily="50" charset="0"/>
                <a:ea typeface="Meiryo UI" panose="020B0604030504040204" pitchFamily="50" charset="-128"/>
                <a:cs typeface="Meiryo UI" panose="020B0604030504040204" pitchFamily="50" charset="-128"/>
              </a:rPr>
              <a:t>We will provide fair work conditions and employment opportunities, free from discrimination based on gender, age, nationality, disability status, sexual orientation or other factors in any employment situation. We will provide training and development opportunities for our employees and encourage success within a diverse workforce. </a:t>
            </a:r>
          </a:p>
          <a:p>
            <a:pPr marL="85725" indent="-85725" algn="dist"/>
            <a:r>
              <a:rPr lang="ja-JP" altLang="en-US" sz="1100" dirty="0">
                <a:latin typeface="DENSO" panose="00000500000000000000" pitchFamily="50" charset="0"/>
                <a:ea typeface="Meiryo UI" panose="020B0604030504040204" pitchFamily="50" charset="-128"/>
                <a:cs typeface="Meiryo UI" panose="020B0604030504040204" pitchFamily="50" charset="-128"/>
              </a:rPr>
              <a:t>・</a:t>
            </a:r>
            <a:r>
              <a:rPr lang="en-US" altLang="ja-JP" sz="1100" dirty="0">
                <a:latin typeface="DENSO" panose="00000500000000000000" pitchFamily="50" charset="0"/>
                <a:ea typeface="Meiryo UI" panose="020B0604030504040204" pitchFamily="50" charset="-128"/>
                <a:cs typeface="Meiryo UI" panose="020B0604030504040204" pitchFamily="50" charset="-128"/>
              </a:rPr>
              <a:t>We will build and share a sense of mutual trust and responsibility with employees  through sincere</a:t>
            </a:r>
          </a:p>
          <a:p>
            <a:pPr marL="85725" indent="-85725"/>
            <a:r>
              <a:rPr lang="en-US" altLang="ja-JP" sz="1100" dirty="0">
                <a:latin typeface="DENSO" panose="00000500000000000000" pitchFamily="50" charset="0"/>
                <a:ea typeface="Meiryo UI" panose="020B0604030504040204" pitchFamily="50" charset="-128"/>
                <a:cs typeface="Meiryo UI" panose="020B0604030504040204" pitchFamily="50" charset="-128"/>
              </a:rPr>
              <a:t> communication and discussion.</a:t>
            </a:r>
          </a:p>
        </p:txBody>
      </p:sp>
      <p:sp>
        <p:nvSpPr>
          <p:cNvPr id="20" name="テキスト ボックス 19"/>
          <p:cNvSpPr txBox="1"/>
          <p:nvPr/>
        </p:nvSpPr>
        <p:spPr>
          <a:xfrm>
            <a:off x="468263" y="1514511"/>
            <a:ext cx="6546795" cy="346764"/>
          </a:xfrm>
          <a:prstGeom prst="rect">
            <a:avLst/>
          </a:prstGeom>
          <a:noFill/>
        </p:spPr>
        <p:txBody>
          <a:bodyPr wrap="square" lIns="99569" tIns="49785" rIns="99569" bIns="49785" rtlCol="0">
            <a:spAutoFit/>
          </a:bodyPr>
          <a:lstStyle/>
          <a:p>
            <a:pPr indent="39688"/>
            <a:r>
              <a:rPr lang="en-US" altLang="ja-JP" sz="1600" b="1" dirty="0">
                <a:latin typeface="DENSO TP 2017 Regular" panose="020B0500000000000000" pitchFamily="34" charset="-128"/>
                <a:ea typeface="DENSO TP 2017 Regular" panose="020B0500000000000000" pitchFamily="34" charset="-128"/>
              </a:rPr>
              <a:t>2. “</a:t>
            </a:r>
            <a:r>
              <a:rPr lang="en-US" altLang="ja-JP" sz="1500" b="1" dirty="0">
                <a:latin typeface="DENSO TP 2017 Regular" panose="020B0500000000000000" pitchFamily="34" charset="-128"/>
                <a:ea typeface="DENSO TP 2017 Regular" panose="020B0500000000000000" pitchFamily="34" charset="-128"/>
              </a:rPr>
              <a:t>DENSO Group </a:t>
            </a:r>
            <a:r>
              <a:rPr lang="en-US" altLang="ja-JP" sz="1600" b="1" dirty="0">
                <a:latin typeface="DENSO TP 2017 Regular" panose="020B0500000000000000" pitchFamily="34" charset="-128"/>
                <a:ea typeface="DENSO TP 2017 Regular" panose="020B0500000000000000" pitchFamily="34" charset="-128"/>
              </a:rPr>
              <a:t>Sustainability Policy”</a:t>
            </a:r>
            <a:endParaRPr lang="ja-JP" altLang="en-US" sz="1500" b="1" dirty="0">
              <a:latin typeface="DENSO TP 2017 Regular" panose="020B0500000000000000" pitchFamily="34" charset="-128"/>
              <a:ea typeface="DENSO TP 2017 Regular" panose="020B0500000000000000" pitchFamily="34" charset="-128"/>
            </a:endParaRPr>
          </a:p>
        </p:txBody>
      </p:sp>
    </p:spTree>
    <p:extLst>
      <p:ext uri="{BB962C8B-B14F-4D97-AF65-F5344CB8AC3E}">
        <p14:creationId xmlns:p14="http://schemas.microsoft.com/office/powerpoint/2010/main" val="4292245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テキスト ボックス 5"/>
          <p:cNvSpPr txBox="1"/>
          <p:nvPr/>
        </p:nvSpPr>
        <p:spPr>
          <a:xfrm>
            <a:off x="684213" y="943459"/>
            <a:ext cx="6913563" cy="362152"/>
          </a:xfrm>
          <a:prstGeom prst="rect">
            <a:avLst/>
          </a:prstGeom>
          <a:noFill/>
        </p:spPr>
        <p:txBody>
          <a:bodyPr wrap="square" lIns="99569" tIns="49785" rIns="99569" bIns="49785" rtlCol="0">
            <a:spAutoFit/>
          </a:bodyPr>
          <a:lstStyle/>
          <a:p>
            <a:r>
              <a:rPr lang="en-US" altLang="ja-JP" sz="1700" b="1" dirty="0">
                <a:latin typeface="DENSO TP 2017 Regular" panose="020B0500000000000000" pitchFamily="34" charset="-128"/>
                <a:ea typeface="DENSO TP 2017 Regular" panose="020B0500000000000000" pitchFamily="34" charset="-128"/>
              </a:rPr>
              <a:t>III. DENSO Purchasing Policy</a:t>
            </a:r>
          </a:p>
        </p:txBody>
      </p:sp>
      <p:pic>
        <p:nvPicPr>
          <p:cNvPr id="7" name="図 6"/>
          <p:cNvPicPr>
            <a:picLocks noChangeAspect="1"/>
          </p:cNvPicPr>
          <p:nvPr/>
        </p:nvPicPr>
        <p:blipFill rotWithShape="1">
          <a:blip r:embed="rId2" cstate="print">
            <a:extLst>
              <a:ext uri="{28A0092B-C50C-407E-A947-70E740481C1C}">
                <a14:useLocalDpi xmlns:a14="http://schemas.microsoft.com/office/drawing/2010/main" val="0"/>
              </a:ext>
            </a:extLst>
          </a:blip>
          <a:srcRect l="36937" t="16988" r="56370" b="69878"/>
          <a:stretch/>
        </p:blipFill>
        <p:spPr>
          <a:xfrm>
            <a:off x="3723510" y="0"/>
            <a:ext cx="697318" cy="972320"/>
          </a:xfrm>
          <a:prstGeom prst="rect">
            <a:avLst/>
          </a:prstGeom>
        </p:spPr>
      </p:pic>
      <p:sp>
        <p:nvSpPr>
          <p:cNvPr id="8" name="テキスト ボックス 7"/>
          <p:cNvSpPr txBox="1"/>
          <p:nvPr/>
        </p:nvSpPr>
        <p:spPr>
          <a:xfrm>
            <a:off x="667993" y="1678853"/>
            <a:ext cx="409636" cy="2562755"/>
          </a:xfrm>
          <a:prstGeom prst="rect">
            <a:avLst/>
          </a:prstGeom>
          <a:noFill/>
        </p:spPr>
        <p:txBody>
          <a:bodyPr wrap="square" lIns="99569" tIns="49785" rIns="99569" bIns="49785" rtlCol="0">
            <a:spAutoFit/>
          </a:bodyPr>
          <a:lstStyle/>
          <a:p>
            <a:pPr algn="r"/>
            <a:r>
              <a:rPr lang="en-US" altLang="ja-JP" sz="1600" b="1" dirty="0">
                <a:latin typeface="DENSO TP 2017 Regular" panose="020B0500000000000000" pitchFamily="34" charset="-128"/>
                <a:ea typeface="DENSO TP 2017 Regular" panose="020B0500000000000000" pitchFamily="34" charset="-128"/>
              </a:rPr>
              <a:t>1.  </a:t>
            </a:r>
            <a:endParaRPr lang="ja-JP" altLang="ja-JP" sz="1600" dirty="0">
              <a:latin typeface="DENSO TP 2017 Regular" panose="020B0500000000000000" pitchFamily="34" charset="-128"/>
              <a:ea typeface="DENSO TP 2017 Regular" panose="020B0500000000000000" pitchFamily="34" charset="-128"/>
            </a:endParaRPr>
          </a:p>
          <a:p>
            <a:pPr algn="r"/>
            <a:r>
              <a:rPr lang="en-US" altLang="ja-JP" sz="1600" b="1" dirty="0">
                <a:latin typeface="DENSO TP 2017 Regular" panose="020B0500000000000000" pitchFamily="34" charset="-128"/>
                <a:ea typeface="DENSO TP 2017 Regular" panose="020B0500000000000000" pitchFamily="34" charset="-128"/>
              </a:rPr>
              <a:t> </a:t>
            </a:r>
            <a:endParaRPr lang="ja-JP" altLang="ja-JP" sz="1600" dirty="0">
              <a:latin typeface="DENSO TP 2017 Regular" panose="020B0500000000000000" pitchFamily="34" charset="-128"/>
              <a:ea typeface="DENSO TP 2017 Regular" panose="020B0500000000000000" pitchFamily="34" charset="-128"/>
            </a:endParaRPr>
          </a:p>
          <a:p>
            <a:pPr algn="r"/>
            <a:r>
              <a:rPr lang="en-US" altLang="ja-JP" sz="1600" b="1" dirty="0">
                <a:latin typeface="DENSO TP 2017 Regular" panose="020B0500000000000000" pitchFamily="34" charset="-128"/>
                <a:ea typeface="DENSO TP 2017 Regular" panose="020B0500000000000000" pitchFamily="34" charset="-128"/>
              </a:rPr>
              <a:t>2. </a:t>
            </a:r>
            <a:endParaRPr lang="ja-JP" altLang="ja-JP" sz="1600" dirty="0">
              <a:latin typeface="DENSO TP 2017 Regular" panose="020B0500000000000000" pitchFamily="34" charset="-128"/>
              <a:ea typeface="DENSO TP 2017 Regular" panose="020B0500000000000000" pitchFamily="34" charset="-128"/>
            </a:endParaRPr>
          </a:p>
          <a:p>
            <a:pPr algn="r"/>
            <a:r>
              <a:rPr lang="en-US" altLang="ja-JP" sz="1600" b="1" dirty="0">
                <a:latin typeface="DENSO TP 2017 Regular" panose="020B0500000000000000" pitchFamily="34" charset="-128"/>
                <a:ea typeface="DENSO TP 2017 Regular" panose="020B0500000000000000" pitchFamily="34" charset="-128"/>
              </a:rPr>
              <a:t> </a:t>
            </a:r>
            <a:endParaRPr lang="ja-JP" altLang="ja-JP" sz="1600" dirty="0">
              <a:latin typeface="DENSO TP 2017 Regular" panose="020B0500000000000000" pitchFamily="34" charset="-128"/>
              <a:ea typeface="DENSO TP 2017 Regular" panose="020B0500000000000000" pitchFamily="34" charset="-128"/>
            </a:endParaRPr>
          </a:p>
          <a:p>
            <a:pPr marL="188913" indent="-188913" algn="r"/>
            <a:r>
              <a:rPr lang="en-US" altLang="ja-JP" sz="1600" b="1" dirty="0">
                <a:latin typeface="DENSO TP 2017 Regular" panose="020B0500000000000000" pitchFamily="34" charset="-128"/>
                <a:ea typeface="DENSO TP 2017 Regular" panose="020B0500000000000000" pitchFamily="34" charset="-128"/>
              </a:rPr>
              <a:t>3. </a:t>
            </a:r>
          </a:p>
          <a:p>
            <a:pPr marL="188913" indent="-188913" algn="r"/>
            <a:endParaRPr lang="ja-JP" altLang="ja-JP" sz="1600" dirty="0">
              <a:latin typeface="DENSO TP 2017 Regular" panose="020B0500000000000000" pitchFamily="34" charset="-128"/>
              <a:ea typeface="DENSO TP 2017 Regular" panose="020B0500000000000000" pitchFamily="34" charset="-128"/>
            </a:endParaRPr>
          </a:p>
          <a:p>
            <a:pPr algn="r"/>
            <a:r>
              <a:rPr lang="en-US" altLang="ja-JP" sz="1600" b="1" dirty="0">
                <a:latin typeface="DENSO TP 2017 Regular" panose="020B0500000000000000" pitchFamily="34" charset="-128"/>
                <a:ea typeface="DENSO TP 2017 Regular" panose="020B0500000000000000" pitchFamily="34" charset="-128"/>
              </a:rPr>
              <a:t> </a:t>
            </a:r>
            <a:endParaRPr lang="ja-JP" altLang="ja-JP" sz="1600" dirty="0">
              <a:latin typeface="DENSO TP 2017 Regular" panose="020B0500000000000000" pitchFamily="34" charset="-128"/>
              <a:ea typeface="DENSO TP 2017 Regular" panose="020B0500000000000000" pitchFamily="34" charset="-128"/>
            </a:endParaRPr>
          </a:p>
          <a:p>
            <a:pPr algn="r"/>
            <a:r>
              <a:rPr lang="en-US" altLang="ja-JP" sz="1600" b="1" dirty="0">
                <a:latin typeface="DENSO TP 2017 Regular" panose="020B0500000000000000" pitchFamily="34" charset="-128"/>
                <a:ea typeface="DENSO TP 2017 Regular" panose="020B0500000000000000" pitchFamily="34" charset="-128"/>
              </a:rPr>
              <a:t>4. </a:t>
            </a:r>
            <a:endParaRPr lang="ja-JP" altLang="ja-JP" sz="1600" dirty="0">
              <a:latin typeface="DENSO TP 2017 Regular" panose="020B0500000000000000" pitchFamily="34" charset="-128"/>
              <a:ea typeface="DENSO TP 2017 Regular" panose="020B0500000000000000" pitchFamily="34" charset="-128"/>
            </a:endParaRPr>
          </a:p>
          <a:p>
            <a:pPr algn="r"/>
            <a:r>
              <a:rPr lang="en-US" altLang="ja-JP" sz="1600" b="1" dirty="0">
                <a:latin typeface="DENSO TP 2017 Regular" panose="020B0500000000000000" pitchFamily="34" charset="-128"/>
                <a:ea typeface="DENSO TP 2017 Regular" panose="020B0500000000000000" pitchFamily="34" charset="-128"/>
              </a:rPr>
              <a:t> </a:t>
            </a:r>
            <a:endParaRPr lang="ja-JP" altLang="ja-JP" sz="1600" dirty="0">
              <a:latin typeface="DENSO TP 2017 Regular" panose="020B0500000000000000" pitchFamily="34" charset="-128"/>
              <a:ea typeface="DENSO TP 2017 Regular" panose="020B0500000000000000" pitchFamily="34" charset="-128"/>
            </a:endParaRPr>
          </a:p>
          <a:p>
            <a:pPr algn="r"/>
            <a:r>
              <a:rPr lang="en-US" altLang="ja-JP" sz="1600" b="1" dirty="0">
                <a:latin typeface="DENSO TP 2017 Regular" panose="020B0500000000000000" pitchFamily="34" charset="-128"/>
                <a:ea typeface="DENSO TP 2017 Regular" panose="020B0500000000000000" pitchFamily="34" charset="-128"/>
              </a:rPr>
              <a:t>5. </a:t>
            </a:r>
            <a:endParaRPr lang="ja-JP" altLang="ja-JP" sz="1600" dirty="0">
              <a:latin typeface="DENSO TP 2017 Regular" panose="020B0500000000000000" pitchFamily="34" charset="-128"/>
              <a:ea typeface="DENSO TP 2017 Regular" panose="020B0500000000000000" pitchFamily="34" charset="-128"/>
            </a:endParaRPr>
          </a:p>
        </p:txBody>
      </p:sp>
      <p:sp>
        <p:nvSpPr>
          <p:cNvPr id="5" name="テキスト ボックス 4"/>
          <p:cNvSpPr txBox="1"/>
          <p:nvPr/>
        </p:nvSpPr>
        <p:spPr>
          <a:xfrm>
            <a:off x="985009" y="1648656"/>
            <a:ext cx="5811966" cy="2808976"/>
          </a:xfrm>
          <a:prstGeom prst="rect">
            <a:avLst/>
          </a:prstGeom>
          <a:noFill/>
        </p:spPr>
        <p:txBody>
          <a:bodyPr wrap="square" lIns="99569" tIns="49785" rIns="99569" bIns="49785" rtlCol="0">
            <a:spAutoFit/>
          </a:bodyPr>
          <a:lstStyle/>
          <a:p>
            <a:r>
              <a:rPr lang="en-US" altLang="ja-JP" sz="1600" b="1" dirty="0">
                <a:latin typeface="DENSO TP 2017 Regular" panose="020B0500000000000000" pitchFamily="34" charset="-128"/>
                <a:ea typeface="DENSO TP 2017 Regular" panose="020B0500000000000000" pitchFamily="34" charset="-128"/>
              </a:rPr>
              <a:t>Open-door policy.</a:t>
            </a:r>
            <a:endParaRPr lang="ja-JP" altLang="ja-JP" sz="1600" dirty="0">
              <a:latin typeface="DENSO TP 2017 Regular" panose="020B0500000000000000" pitchFamily="34" charset="-128"/>
              <a:ea typeface="DENSO TP 2017 Regular" panose="020B0500000000000000" pitchFamily="34" charset="-128"/>
            </a:endParaRPr>
          </a:p>
          <a:p>
            <a:r>
              <a:rPr lang="en-US" altLang="ja-JP" sz="1600" b="1" dirty="0">
                <a:latin typeface="DENSO TP 2017 Regular" panose="020B0500000000000000" pitchFamily="34" charset="-128"/>
                <a:ea typeface="DENSO TP 2017 Regular" panose="020B0500000000000000" pitchFamily="34" charset="-128"/>
              </a:rPr>
              <a:t> </a:t>
            </a:r>
            <a:endParaRPr lang="ja-JP" altLang="ja-JP" sz="1600" dirty="0">
              <a:latin typeface="DENSO TP 2017 Regular" panose="020B0500000000000000" pitchFamily="34" charset="-128"/>
              <a:ea typeface="DENSO TP 2017 Regular" panose="020B0500000000000000" pitchFamily="34" charset="-128"/>
            </a:endParaRPr>
          </a:p>
          <a:p>
            <a:r>
              <a:rPr lang="en-US" altLang="ja-JP" sz="1600" b="1" dirty="0">
                <a:latin typeface="DENSO TP 2017 Regular" panose="020B0500000000000000" pitchFamily="34" charset="-128"/>
                <a:ea typeface="DENSO TP 2017 Regular" panose="020B0500000000000000" pitchFamily="34" charset="-128"/>
              </a:rPr>
              <a:t>Growing together based on mutual trust.</a:t>
            </a:r>
            <a:endParaRPr lang="ja-JP" altLang="ja-JP" sz="1600" dirty="0">
              <a:latin typeface="DENSO TP 2017 Regular" panose="020B0500000000000000" pitchFamily="34" charset="-128"/>
              <a:ea typeface="DENSO TP 2017 Regular" panose="020B0500000000000000" pitchFamily="34" charset="-128"/>
            </a:endParaRPr>
          </a:p>
          <a:p>
            <a:r>
              <a:rPr lang="en-US" altLang="ja-JP" sz="1600" b="1" dirty="0">
                <a:latin typeface="DENSO TP 2017 Regular" panose="020B0500000000000000" pitchFamily="34" charset="-128"/>
                <a:ea typeface="DENSO TP 2017 Regular" panose="020B0500000000000000" pitchFamily="34" charset="-128"/>
              </a:rPr>
              <a:t> </a:t>
            </a:r>
            <a:endParaRPr lang="ja-JP" altLang="ja-JP" sz="1600" dirty="0">
              <a:latin typeface="DENSO TP 2017 Regular" panose="020B0500000000000000" pitchFamily="34" charset="-128"/>
              <a:ea typeface="DENSO TP 2017 Regular" panose="020B0500000000000000" pitchFamily="34" charset="-128"/>
            </a:endParaRPr>
          </a:p>
          <a:p>
            <a:pPr marL="4763" indent="-4763"/>
            <a:r>
              <a:rPr lang="en-US" altLang="ja-JP" sz="1600" b="1" dirty="0">
                <a:latin typeface="DENSO TP 2017 Regular" panose="020B0500000000000000" pitchFamily="34" charset="-128"/>
                <a:ea typeface="DENSO TP 2017 Regular" panose="020B0500000000000000" pitchFamily="34" charset="-128"/>
              </a:rPr>
              <a:t>Promoting "green procurement" to reduce the impact on the environment.</a:t>
            </a:r>
            <a:endParaRPr lang="ja-JP" altLang="ja-JP" sz="1600" dirty="0">
              <a:latin typeface="DENSO TP 2017 Regular" panose="020B0500000000000000" pitchFamily="34" charset="-128"/>
              <a:ea typeface="DENSO TP 2017 Regular" panose="020B0500000000000000" pitchFamily="34" charset="-128"/>
            </a:endParaRPr>
          </a:p>
          <a:p>
            <a:r>
              <a:rPr lang="en-US" altLang="ja-JP" sz="1600" b="1" dirty="0">
                <a:latin typeface="DENSO TP 2017 Regular" panose="020B0500000000000000" pitchFamily="34" charset="-128"/>
                <a:ea typeface="DENSO TP 2017 Regular" panose="020B0500000000000000" pitchFamily="34" charset="-128"/>
              </a:rPr>
              <a:t> </a:t>
            </a:r>
            <a:endParaRPr lang="ja-JP" altLang="ja-JP" sz="1600" dirty="0">
              <a:latin typeface="DENSO TP 2017 Regular" panose="020B0500000000000000" pitchFamily="34" charset="-128"/>
              <a:ea typeface="DENSO TP 2017 Regular" panose="020B0500000000000000" pitchFamily="34" charset="-128"/>
            </a:endParaRPr>
          </a:p>
          <a:p>
            <a:r>
              <a:rPr lang="en-US" altLang="ja-JP" sz="1600" b="1" dirty="0">
                <a:latin typeface="DENSO TP 2017 Regular" panose="020B0500000000000000" pitchFamily="34" charset="-128"/>
                <a:ea typeface="DENSO TP 2017 Regular" panose="020B0500000000000000" pitchFamily="34" charset="-128"/>
              </a:rPr>
              <a:t>Contribution to the local economy.</a:t>
            </a:r>
            <a:endParaRPr lang="ja-JP" altLang="ja-JP" sz="1600" dirty="0">
              <a:latin typeface="DENSO TP 2017 Regular" panose="020B0500000000000000" pitchFamily="34" charset="-128"/>
              <a:ea typeface="DENSO TP 2017 Regular" panose="020B0500000000000000" pitchFamily="34" charset="-128"/>
            </a:endParaRPr>
          </a:p>
          <a:p>
            <a:r>
              <a:rPr lang="en-US" altLang="ja-JP" sz="1600" b="1" dirty="0">
                <a:latin typeface="DENSO TP 2017 Regular" panose="020B0500000000000000" pitchFamily="34" charset="-128"/>
                <a:ea typeface="DENSO TP 2017 Regular" panose="020B0500000000000000" pitchFamily="34" charset="-128"/>
              </a:rPr>
              <a:t> </a:t>
            </a:r>
            <a:endParaRPr lang="ja-JP" altLang="ja-JP" sz="1600" dirty="0">
              <a:latin typeface="DENSO TP 2017 Regular" panose="020B0500000000000000" pitchFamily="34" charset="-128"/>
              <a:ea typeface="DENSO TP 2017 Regular" panose="020B0500000000000000" pitchFamily="34" charset="-128"/>
            </a:endParaRPr>
          </a:p>
          <a:p>
            <a:r>
              <a:rPr lang="en-US" altLang="ja-JP" sz="1600" b="1" dirty="0">
                <a:latin typeface="DENSO TP 2017 Regular" panose="020B0500000000000000" pitchFamily="34" charset="-128"/>
                <a:ea typeface="DENSO TP 2017 Regular" panose="020B0500000000000000" pitchFamily="34" charset="-128"/>
              </a:rPr>
              <a:t>Compliance with regulations and maintenance of confidence.</a:t>
            </a:r>
            <a:endParaRPr lang="ja-JP" altLang="ja-JP" sz="1600" dirty="0">
              <a:latin typeface="DENSO TP 2017 Regular" panose="020B0500000000000000" pitchFamily="34" charset="-128"/>
              <a:ea typeface="DENSO TP 2017 Regular" panose="020B0500000000000000" pitchFamily="34" charset="-128"/>
            </a:endParaRPr>
          </a:p>
        </p:txBody>
      </p:sp>
      <p:sp>
        <p:nvSpPr>
          <p:cNvPr id="9" name="テキスト ボックス 8"/>
          <p:cNvSpPr txBox="1"/>
          <p:nvPr/>
        </p:nvSpPr>
        <p:spPr>
          <a:xfrm>
            <a:off x="3466419" y="10418630"/>
            <a:ext cx="626838" cy="276999"/>
          </a:xfrm>
          <a:prstGeom prst="rect">
            <a:avLst/>
          </a:prstGeom>
          <a:noFill/>
        </p:spPr>
        <p:txBody>
          <a:bodyPr wrap="square" rtlCol="0">
            <a:spAutoFit/>
          </a:bodyPr>
          <a:lstStyle/>
          <a:p>
            <a:pPr algn="ctr"/>
            <a:r>
              <a:rPr lang="en-US" altLang="ja-JP" sz="1200" dirty="0">
                <a:latin typeface="DENSO" pitchFamily="50" charset="0"/>
              </a:rPr>
              <a:t>5</a:t>
            </a:r>
            <a:endParaRPr kumimoji="1" lang="ja-JP" altLang="en-US" sz="1200" dirty="0">
              <a:latin typeface="DENSO" pitchFamily="50" charset="0"/>
            </a:endParaRPr>
          </a:p>
        </p:txBody>
      </p:sp>
    </p:spTree>
    <p:extLst>
      <p:ext uri="{BB962C8B-B14F-4D97-AF65-F5344CB8AC3E}">
        <p14:creationId xmlns:p14="http://schemas.microsoft.com/office/powerpoint/2010/main" val="2961054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2" name="図 11"/>
          <p:cNvPicPr>
            <a:picLocks noChangeAspect="1"/>
          </p:cNvPicPr>
          <p:nvPr/>
        </p:nvPicPr>
        <p:blipFill rotWithShape="1">
          <a:blip r:embed="rId2" cstate="print">
            <a:extLst>
              <a:ext uri="{28A0092B-C50C-407E-A947-70E740481C1C}">
                <a14:useLocalDpi xmlns:a14="http://schemas.microsoft.com/office/drawing/2010/main" val="0"/>
              </a:ext>
            </a:extLst>
          </a:blip>
          <a:srcRect l="36937" t="16988" r="56370" b="69878"/>
          <a:stretch/>
        </p:blipFill>
        <p:spPr>
          <a:xfrm>
            <a:off x="3564607" y="0"/>
            <a:ext cx="697318" cy="972320"/>
          </a:xfrm>
          <a:prstGeom prst="rect">
            <a:avLst/>
          </a:prstGeom>
        </p:spPr>
      </p:pic>
      <p:sp>
        <p:nvSpPr>
          <p:cNvPr id="10" name="テキスト ボックス 9"/>
          <p:cNvSpPr txBox="1"/>
          <p:nvPr/>
        </p:nvSpPr>
        <p:spPr>
          <a:xfrm>
            <a:off x="-216025" y="972320"/>
            <a:ext cx="7561263" cy="362152"/>
          </a:xfrm>
          <a:prstGeom prst="rect">
            <a:avLst/>
          </a:prstGeom>
          <a:noFill/>
        </p:spPr>
        <p:txBody>
          <a:bodyPr wrap="square" lIns="99569" tIns="49785" rIns="99569" bIns="49785" rtlCol="0">
            <a:spAutoFit/>
          </a:bodyPr>
          <a:lstStyle/>
          <a:p>
            <a:pPr indent="663575"/>
            <a:r>
              <a:rPr lang="en-US" altLang="ja-JP" sz="1700" b="1" dirty="0">
                <a:latin typeface="DENSO TP 2017 Regular" panose="020B0500000000000000" pitchFamily="34" charset="-128"/>
                <a:ea typeface="DENSO TP 2017 Regular" panose="020B0500000000000000" pitchFamily="34" charset="-128"/>
              </a:rPr>
              <a:t>IV. Supplier Sustainability Guidelines</a:t>
            </a:r>
            <a:endParaRPr lang="ja-JP" altLang="ja-JP" sz="1700" dirty="0">
              <a:latin typeface="DENSO TP 2017 Regular" panose="020B0500000000000000" pitchFamily="34" charset="-128"/>
              <a:ea typeface="DENSO TP 2017 Regular" panose="020B0500000000000000" pitchFamily="34" charset="-128"/>
            </a:endParaRPr>
          </a:p>
        </p:txBody>
      </p:sp>
      <p:sp>
        <p:nvSpPr>
          <p:cNvPr id="11" name="テキスト ボックス 10"/>
          <p:cNvSpPr txBox="1"/>
          <p:nvPr/>
        </p:nvSpPr>
        <p:spPr>
          <a:xfrm>
            <a:off x="526471" y="1530276"/>
            <a:ext cx="5400600" cy="359827"/>
          </a:xfrm>
          <a:prstGeom prst="rect">
            <a:avLst/>
          </a:prstGeom>
          <a:noFill/>
        </p:spPr>
        <p:txBody>
          <a:bodyPr wrap="square" lIns="99569" tIns="49785" rIns="99569" bIns="49785" rtlCol="0">
            <a:spAutoFit/>
          </a:bodyPr>
          <a:lstStyle/>
          <a:p>
            <a:r>
              <a:rPr lang="en-US" altLang="ja-JP" sz="1600" b="1" dirty="0">
                <a:latin typeface="DENSO TP 2017 Regular" panose="020B0500000000000000" pitchFamily="34" charset="-128"/>
                <a:ea typeface="DENSO TP 2017 Regular" panose="020B0500000000000000" pitchFamily="34" charset="-128"/>
              </a:rPr>
              <a:t>1.  Safety and Quality of Products and Services</a:t>
            </a:r>
            <a:endParaRPr lang="ja-JP" altLang="ja-JP" sz="1600" b="1" dirty="0">
              <a:latin typeface="DENSO TP 2017 Regular" panose="020B0500000000000000" pitchFamily="34" charset="-128"/>
              <a:ea typeface="DENSO TP 2017 Regular" panose="020B0500000000000000" pitchFamily="34" charset="-128"/>
            </a:endParaRPr>
          </a:p>
        </p:txBody>
      </p:sp>
      <p:sp>
        <p:nvSpPr>
          <p:cNvPr id="13" name="テキスト ボックス 12"/>
          <p:cNvSpPr txBox="1"/>
          <p:nvPr/>
        </p:nvSpPr>
        <p:spPr>
          <a:xfrm>
            <a:off x="540271" y="2231108"/>
            <a:ext cx="6480720" cy="3547640"/>
          </a:xfrm>
          <a:prstGeom prst="rect">
            <a:avLst/>
          </a:prstGeom>
          <a:noFill/>
        </p:spPr>
        <p:txBody>
          <a:bodyPr wrap="square" lIns="99569" tIns="49785" rIns="99569" bIns="49785" rtlCol="0">
            <a:spAutoFit/>
          </a:bodyPr>
          <a:lstStyle/>
          <a:p>
            <a:pPr algn="just"/>
            <a:r>
              <a:rPr lang="en-US" altLang="ja-JP" sz="1400" b="1" dirty="0">
                <a:latin typeface="DENSO TP 2017 Regular" panose="020B0500000000000000" pitchFamily="34" charset="-128"/>
                <a:ea typeface="DENSO TP 2017 Regular" panose="020B0500000000000000" pitchFamily="34" charset="-128"/>
              </a:rPr>
              <a:t>Provide products and services that respond to customer’ needs</a:t>
            </a:r>
            <a:endParaRPr lang="ja-JP" altLang="ja-JP" sz="1400" b="1" dirty="0">
              <a:latin typeface="DENSO TP 2017 Regular" panose="020B0500000000000000" pitchFamily="34" charset="-128"/>
              <a:ea typeface="DENSO TP 2017 Regular" panose="020B0500000000000000" pitchFamily="34" charset="-128"/>
            </a:endParaRPr>
          </a:p>
          <a:p>
            <a:pPr algn="just"/>
            <a:r>
              <a:rPr lang="en-US" altLang="ja-JP" sz="1200" dirty="0">
                <a:latin typeface="DENSO" pitchFamily="50" charset="0"/>
              </a:rPr>
              <a:t>Develop and provide socially useful products* based on customer’ needs.</a:t>
            </a:r>
            <a:endParaRPr lang="ja-JP" altLang="ja-JP" sz="1200" dirty="0">
              <a:latin typeface="DENSO" pitchFamily="50" charset="0"/>
            </a:endParaRPr>
          </a:p>
          <a:p>
            <a:pPr marL="123825" indent="-123825" algn="just"/>
            <a:r>
              <a:rPr lang="en-US" altLang="ja-JP" sz="1200" dirty="0">
                <a:latin typeface="DENSO" pitchFamily="50" charset="0"/>
              </a:rPr>
              <a:t>* Socially useful products: Products that everyone can easily use regardless of age, gender, disability, and products with eco-friendly features, such as energy efficiency, resource sustainability, and environmental protection.</a:t>
            </a:r>
            <a:endParaRPr lang="ja-JP" altLang="ja-JP" sz="1200" dirty="0">
              <a:latin typeface="DENSO" pitchFamily="50" charset="0"/>
            </a:endParaRPr>
          </a:p>
          <a:p>
            <a:pPr algn="just"/>
            <a:r>
              <a:rPr lang="en-US" altLang="ja-JP" sz="1200" dirty="0">
                <a:latin typeface="DENSO" pitchFamily="50" charset="0"/>
              </a:rPr>
              <a:t> </a:t>
            </a:r>
          </a:p>
          <a:p>
            <a:pPr algn="just"/>
            <a:endParaRPr lang="ja-JP" altLang="ja-JP" sz="1200" dirty="0">
              <a:latin typeface="DENSO TP 2017 Regular" panose="020B0500000000000000" pitchFamily="34" charset="-128"/>
              <a:ea typeface="DENSO TP 2017 Regular" panose="020B0500000000000000" pitchFamily="34" charset="-128"/>
            </a:endParaRPr>
          </a:p>
          <a:p>
            <a:pPr algn="just"/>
            <a:r>
              <a:rPr lang="en-US" altLang="ja-JP" sz="1400" b="1" dirty="0">
                <a:latin typeface="DENSO TP 2017 Regular" panose="020B0500000000000000" pitchFamily="34" charset="-128"/>
                <a:ea typeface="DENSO TP 2017 Regular" panose="020B0500000000000000" pitchFamily="34" charset="-128"/>
              </a:rPr>
              <a:t>Provide proper information on products and services</a:t>
            </a:r>
            <a:endParaRPr lang="ja-JP" altLang="ja-JP" sz="1400" b="1" dirty="0">
              <a:latin typeface="DENSO TP 2017 Regular" panose="020B0500000000000000" pitchFamily="34" charset="-128"/>
              <a:ea typeface="DENSO TP 2017 Regular" panose="020B0500000000000000" pitchFamily="34" charset="-128"/>
            </a:endParaRPr>
          </a:p>
          <a:p>
            <a:pPr algn="just"/>
            <a:r>
              <a:rPr lang="en-US" altLang="ja-JP" sz="1200" dirty="0">
                <a:latin typeface="DENSO" pitchFamily="50" charset="0"/>
              </a:rPr>
              <a:t>Provide customers with proper information on their products and services.</a:t>
            </a:r>
            <a:endParaRPr lang="ja-JP" altLang="ja-JP" sz="1200" dirty="0">
              <a:latin typeface="DENSO" pitchFamily="50" charset="0"/>
            </a:endParaRPr>
          </a:p>
          <a:p>
            <a:pPr algn="just"/>
            <a:r>
              <a:rPr lang="en-US" altLang="ja-JP" sz="1200" dirty="0">
                <a:latin typeface="DENSO" pitchFamily="50" charset="0"/>
              </a:rPr>
              <a:t> </a:t>
            </a:r>
          </a:p>
          <a:p>
            <a:pPr algn="just"/>
            <a:endParaRPr lang="ja-JP" altLang="ja-JP" sz="1200" dirty="0">
              <a:latin typeface="DENSO" pitchFamily="50" charset="0"/>
            </a:endParaRPr>
          </a:p>
          <a:p>
            <a:pPr algn="just"/>
            <a:r>
              <a:rPr lang="en-US" altLang="ja-JP" sz="1400" b="1" dirty="0">
                <a:latin typeface="DENSO TP 2017 Regular" panose="020B0500000000000000" pitchFamily="34" charset="-128"/>
                <a:ea typeface="DENSO TP 2017 Regular" panose="020B0500000000000000" pitchFamily="34" charset="-128"/>
              </a:rPr>
              <a:t>Ensure the safety of products and services</a:t>
            </a:r>
            <a:endParaRPr lang="ja-JP" altLang="ja-JP" sz="1400" b="1" dirty="0">
              <a:latin typeface="DENSO TP 2017 Regular" panose="020B0500000000000000" pitchFamily="34" charset="-128"/>
              <a:ea typeface="DENSO TP 2017 Regular" panose="020B0500000000000000" pitchFamily="34" charset="-128"/>
            </a:endParaRPr>
          </a:p>
          <a:p>
            <a:pPr algn="just"/>
            <a:r>
              <a:rPr lang="en-US" altLang="ja-JP" sz="1200" dirty="0">
                <a:latin typeface="DENSO" pitchFamily="50" charset="0"/>
              </a:rPr>
              <a:t>Produce and provide products and services that comply with the safety laws and regulations in each country and region.</a:t>
            </a:r>
            <a:endParaRPr lang="ja-JP" altLang="ja-JP" sz="1200" dirty="0">
              <a:latin typeface="DENSO" pitchFamily="50" charset="0"/>
            </a:endParaRPr>
          </a:p>
          <a:p>
            <a:pPr algn="just"/>
            <a:r>
              <a:rPr lang="en-US" altLang="ja-JP" sz="1200" dirty="0">
                <a:latin typeface="DENSO" pitchFamily="50" charset="0"/>
              </a:rPr>
              <a:t> </a:t>
            </a:r>
          </a:p>
          <a:p>
            <a:pPr algn="just"/>
            <a:endParaRPr lang="ja-JP" altLang="ja-JP" sz="1200" dirty="0">
              <a:latin typeface="DENSO" pitchFamily="50" charset="0"/>
            </a:endParaRPr>
          </a:p>
          <a:p>
            <a:pPr algn="just"/>
            <a:r>
              <a:rPr lang="en-US" altLang="ja-JP" sz="1400" b="1" dirty="0">
                <a:latin typeface="DENSO TP 2017 Regular" panose="020B0500000000000000" pitchFamily="34" charset="-128"/>
                <a:ea typeface="DENSO TP 2017 Regular" panose="020B0500000000000000" pitchFamily="34" charset="-128"/>
              </a:rPr>
              <a:t>Ensure the quality of products and services</a:t>
            </a:r>
            <a:endParaRPr lang="ja-JP" altLang="ja-JP" sz="1400" b="1" dirty="0">
              <a:latin typeface="DENSO TP 2017 Regular" panose="020B0500000000000000" pitchFamily="34" charset="-128"/>
              <a:ea typeface="DENSO TP 2017 Regular" panose="020B0500000000000000" pitchFamily="34" charset="-128"/>
            </a:endParaRPr>
          </a:p>
          <a:p>
            <a:pPr algn="just"/>
            <a:r>
              <a:rPr lang="en-US" altLang="ja-JP" sz="1200" dirty="0">
                <a:latin typeface="DENSO" pitchFamily="50" charset="0"/>
              </a:rPr>
              <a:t>Establish and operate the company-wide quality management system.</a:t>
            </a:r>
            <a:endParaRPr lang="ja-JP" altLang="ja-JP" sz="1200" dirty="0">
              <a:latin typeface="DENSO" pitchFamily="50" charset="0"/>
            </a:endParaRPr>
          </a:p>
        </p:txBody>
      </p:sp>
      <p:sp>
        <p:nvSpPr>
          <p:cNvPr id="6" name="テキスト ボックス 5"/>
          <p:cNvSpPr txBox="1"/>
          <p:nvPr/>
        </p:nvSpPr>
        <p:spPr>
          <a:xfrm>
            <a:off x="3466419" y="10418630"/>
            <a:ext cx="626838" cy="276999"/>
          </a:xfrm>
          <a:prstGeom prst="rect">
            <a:avLst/>
          </a:prstGeom>
          <a:noFill/>
        </p:spPr>
        <p:txBody>
          <a:bodyPr wrap="square" rtlCol="0">
            <a:spAutoFit/>
          </a:bodyPr>
          <a:lstStyle/>
          <a:p>
            <a:pPr algn="ctr"/>
            <a:r>
              <a:rPr lang="en-US" altLang="ja-JP" sz="1200" dirty="0">
                <a:latin typeface="DENSO" pitchFamily="50" charset="0"/>
              </a:rPr>
              <a:t>6</a:t>
            </a:r>
            <a:endParaRPr kumimoji="1" lang="ja-JP" altLang="en-US" sz="1200" dirty="0">
              <a:latin typeface="DENSO" pitchFamily="50" charset="0"/>
            </a:endParaRPr>
          </a:p>
        </p:txBody>
      </p:sp>
    </p:spTree>
    <p:extLst>
      <p:ext uri="{BB962C8B-B14F-4D97-AF65-F5344CB8AC3E}">
        <p14:creationId xmlns:p14="http://schemas.microsoft.com/office/powerpoint/2010/main" val="3604336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図 6"/>
          <p:cNvPicPr>
            <a:picLocks noChangeAspect="1"/>
          </p:cNvPicPr>
          <p:nvPr/>
        </p:nvPicPr>
        <p:blipFill rotWithShape="1">
          <a:blip r:embed="rId2" cstate="print">
            <a:extLst>
              <a:ext uri="{28A0092B-C50C-407E-A947-70E740481C1C}">
                <a14:useLocalDpi xmlns:a14="http://schemas.microsoft.com/office/drawing/2010/main" val="0"/>
              </a:ext>
            </a:extLst>
          </a:blip>
          <a:srcRect l="36937" t="16988" r="56370" b="69878"/>
          <a:stretch/>
        </p:blipFill>
        <p:spPr>
          <a:xfrm>
            <a:off x="3564607" y="0"/>
            <a:ext cx="697318" cy="972320"/>
          </a:xfrm>
          <a:prstGeom prst="rect">
            <a:avLst/>
          </a:prstGeom>
        </p:spPr>
      </p:pic>
      <p:sp>
        <p:nvSpPr>
          <p:cNvPr id="11" name="テキスト ボックス 10"/>
          <p:cNvSpPr txBox="1"/>
          <p:nvPr/>
        </p:nvSpPr>
        <p:spPr>
          <a:xfrm>
            <a:off x="504056" y="1471544"/>
            <a:ext cx="5112990" cy="346764"/>
          </a:xfrm>
          <a:prstGeom prst="rect">
            <a:avLst/>
          </a:prstGeom>
          <a:noFill/>
        </p:spPr>
        <p:txBody>
          <a:bodyPr wrap="square" lIns="99569" tIns="49785" rIns="99569" bIns="49785" rtlCol="0">
            <a:spAutoFit/>
          </a:bodyPr>
          <a:lstStyle/>
          <a:p>
            <a:pPr>
              <a:tabLst>
                <a:tab pos="762000" algn="l"/>
              </a:tabLst>
            </a:pPr>
            <a:r>
              <a:rPr lang="en-US" altLang="ja-JP" sz="1600" b="1" dirty="0">
                <a:latin typeface="DENSO TP 2017 Regular" panose="020B0500000000000000" pitchFamily="34" charset="-128"/>
                <a:ea typeface="DENSO TP 2017 Regular" panose="020B0500000000000000" pitchFamily="34" charset="-128"/>
              </a:rPr>
              <a:t>2.  Human Rights/Labor</a:t>
            </a:r>
            <a:endParaRPr lang="ja-JP" altLang="ja-JP" sz="1600" b="1" dirty="0">
              <a:latin typeface="DENSO TP 2017 Regular" panose="020B0500000000000000" pitchFamily="34" charset="-128"/>
              <a:ea typeface="DENSO TP 2017 Regular" panose="020B0500000000000000" pitchFamily="34" charset="-128"/>
            </a:endParaRPr>
          </a:p>
        </p:txBody>
      </p:sp>
      <p:sp>
        <p:nvSpPr>
          <p:cNvPr id="12" name="テキスト ボックス 11"/>
          <p:cNvSpPr txBox="1"/>
          <p:nvPr/>
        </p:nvSpPr>
        <p:spPr>
          <a:xfrm>
            <a:off x="504055" y="1746300"/>
            <a:ext cx="6732959" cy="8756758"/>
          </a:xfrm>
          <a:prstGeom prst="rect">
            <a:avLst/>
          </a:prstGeom>
          <a:noFill/>
        </p:spPr>
        <p:txBody>
          <a:bodyPr wrap="square" lIns="99569" tIns="49785" rIns="99569" bIns="49785" rtlCol="0">
            <a:spAutoFit/>
          </a:bodyPr>
          <a:lstStyle/>
          <a:p>
            <a:pPr algn="just"/>
            <a:r>
              <a:rPr lang="en-US" altLang="ja-JP" sz="1400" b="1" dirty="0">
                <a:latin typeface="DENSO TP 2017 Regular" panose="020B0500000000000000" pitchFamily="34" charset="-128"/>
                <a:ea typeface="DENSO TP 2017 Regular" panose="020B0500000000000000" pitchFamily="34" charset="-128"/>
              </a:rPr>
              <a:t>Support to the human rights policy</a:t>
            </a:r>
          </a:p>
          <a:p>
            <a:pPr algn="just"/>
            <a:r>
              <a:rPr lang="en-US" altLang="ja-JP" sz="1200" dirty="0">
                <a:latin typeface="DENSO" panose="00000500000000000000"/>
                <a:ea typeface="DENSO TP 2017 Regular" panose="020B0500000000000000" pitchFamily="34" charset="-128"/>
              </a:rPr>
              <a:t>Understand and agree with the "DENSO Group Human Rights Policy", and strive to align with the policy.</a:t>
            </a:r>
          </a:p>
          <a:p>
            <a:pPr marL="182563" indent="-182563" algn="just"/>
            <a:r>
              <a:rPr lang="ja-JP" altLang="en-US" sz="1200" dirty="0">
                <a:latin typeface="DENSO" panose="00000500000000000000"/>
                <a:ea typeface="DENSO TP 2017 Regular" panose="020B0500000000000000" pitchFamily="34" charset="-128"/>
              </a:rPr>
              <a:t>・</a:t>
            </a:r>
            <a:r>
              <a:rPr lang="en-US" altLang="ja-JP" sz="1200" dirty="0">
                <a:latin typeface="DENSO" panose="00000500000000000000"/>
                <a:ea typeface="DENSO TP 2017 Regular" panose="020B0500000000000000" pitchFamily="34" charset="-128"/>
              </a:rPr>
              <a:t>Respect and refer to international norms on human rights, including “the United Nations International Bill of Human Rights”, “the United Nations Guiding Principles on Business and Human Rights (UNGP) ” etc., and also promote</a:t>
            </a:r>
            <a:r>
              <a:rPr lang="ja-JP" altLang="en-US" sz="1200" dirty="0">
                <a:latin typeface="DENSO" panose="00000500000000000000"/>
                <a:ea typeface="DENSO TP 2017 Regular" panose="020B0500000000000000" pitchFamily="34" charset="-128"/>
              </a:rPr>
              <a:t> </a:t>
            </a:r>
            <a:r>
              <a:rPr lang="en-US" altLang="ja-JP" sz="1200" dirty="0">
                <a:latin typeface="DENSO" panose="00000500000000000000"/>
                <a:ea typeface="DENSO TP 2017 Regular" panose="020B0500000000000000" pitchFamily="34" charset="-128"/>
              </a:rPr>
              <a:t>activities related to human rights based on the UNGP.</a:t>
            </a:r>
          </a:p>
          <a:p>
            <a:pPr marL="182563" indent="-182563" algn="just"/>
            <a:r>
              <a:rPr lang="ja-JP" altLang="en-US" sz="1200" dirty="0">
                <a:latin typeface="DENSO" panose="00000500000000000000"/>
                <a:ea typeface="DENSO TP 2017 Regular" panose="020B0500000000000000" pitchFamily="34" charset="-128"/>
              </a:rPr>
              <a:t>・</a:t>
            </a:r>
            <a:r>
              <a:rPr lang="en-US" altLang="ja-JP" sz="1200" dirty="0">
                <a:latin typeface="DENSO" panose="00000500000000000000"/>
                <a:ea typeface="DENSO TP 2017 Regular" panose="020B0500000000000000" pitchFamily="34" charset="-128"/>
              </a:rPr>
              <a:t>Strive to identify, prevent, and mitigate any negative human rights impacts through a Human Rights Due Diligence* system in order to fulfill the responsibility to respect human rights.</a:t>
            </a:r>
          </a:p>
          <a:p>
            <a:pPr algn="just"/>
            <a:r>
              <a:rPr lang="ja-JP" altLang="en-US" sz="1200" dirty="0">
                <a:latin typeface="DENSO" panose="00000500000000000000"/>
                <a:ea typeface="DENSO TP 2017 Regular" panose="020B0500000000000000" pitchFamily="34" charset="-128"/>
              </a:rPr>
              <a:t>・</a:t>
            </a:r>
            <a:r>
              <a:rPr lang="en-US" altLang="ja-JP" sz="1200" dirty="0">
                <a:latin typeface="DENSO" panose="00000500000000000000"/>
                <a:ea typeface="DENSO TP 2017 Regular" panose="020B0500000000000000" pitchFamily="34" charset="-128"/>
              </a:rPr>
              <a:t>Remedy in accordance with international norms if find/recognize adverse impact .</a:t>
            </a:r>
          </a:p>
          <a:p>
            <a:pPr algn="just"/>
            <a:r>
              <a:rPr lang="ja-JP" altLang="en-US" sz="1200" dirty="0">
                <a:latin typeface="DENSO" panose="00000500000000000000"/>
                <a:ea typeface="DENSO TP 2017 Regular" panose="020B0500000000000000" pitchFamily="34" charset="-128"/>
              </a:rPr>
              <a:t>・</a:t>
            </a:r>
            <a:r>
              <a:rPr lang="en-US" altLang="ja-JP" sz="1200" dirty="0">
                <a:latin typeface="DENSO" panose="00000500000000000000"/>
                <a:ea typeface="DENSO TP 2017 Regular" panose="020B0500000000000000" pitchFamily="34" charset="-128"/>
              </a:rPr>
              <a:t>Provide appropriate education/training to ensure the policy.</a:t>
            </a:r>
          </a:p>
          <a:p>
            <a:pPr algn="just"/>
            <a:r>
              <a:rPr lang="ja-JP" altLang="en-US" sz="1200" dirty="0">
                <a:latin typeface="DENSO" panose="00000500000000000000"/>
                <a:ea typeface="DENSO TP 2017 Regular" panose="020B0500000000000000" pitchFamily="34" charset="-128"/>
              </a:rPr>
              <a:t>・</a:t>
            </a:r>
            <a:r>
              <a:rPr lang="en-US" altLang="ja-JP" sz="1200" dirty="0">
                <a:latin typeface="DENSO" panose="00000500000000000000"/>
                <a:ea typeface="DENSO TP 2017 Regular" panose="020B0500000000000000" pitchFamily="34" charset="-128"/>
              </a:rPr>
              <a:t>Strive to dialogue and consultation with stakeholders/independent external expertise.</a:t>
            </a:r>
          </a:p>
          <a:p>
            <a:pPr algn="just"/>
            <a:r>
              <a:rPr lang="ja-JP" altLang="en-US" sz="1200" dirty="0">
                <a:latin typeface="DENSO" panose="00000500000000000000"/>
                <a:ea typeface="DENSO TP 2017 Regular" panose="020B0500000000000000" pitchFamily="34" charset="-128"/>
              </a:rPr>
              <a:t>・</a:t>
            </a:r>
            <a:r>
              <a:rPr lang="en-US" altLang="ja-JP" sz="1200" dirty="0">
                <a:latin typeface="DENSO" panose="00000500000000000000"/>
                <a:ea typeface="DENSO TP 2017 Regular" panose="020B0500000000000000" pitchFamily="34" charset="-128"/>
              </a:rPr>
              <a:t>Monitor the progress of initiatives and strive to disclose information.</a:t>
            </a:r>
          </a:p>
          <a:p>
            <a:pPr algn="just"/>
            <a:endParaRPr lang="en-US" altLang="ja-JP" sz="1200" dirty="0">
              <a:latin typeface="DENSO TP 2017 Regular" panose="020B0500000000000000" pitchFamily="34" charset="-128"/>
              <a:ea typeface="DENSO TP 2017 Regular" panose="020B0500000000000000" pitchFamily="34" charset="-128"/>
            </a:endParaRPr>
          </a:p>
          <a:p>
            <a:pPr algn="just"/>
            <a:r>
              <a:rPr lang="en-US" altLang="ja-JP" sz="1100" dirty="0">
                <a:latin typeface="DENSO TP 2017 Regular" panose="020B0500000000000000" pitchFamily="34" charset="-128"/>
                <a:ea typeface="DENSO TP 2017 Regular" panose="020B0500000000000000" pitchFamily="34" charset="-128"/>
              </a:rPr>
              <a:t>【Link】</a:t>
            </a:r>
            <a:r>
              <a:rPr lang="ja-JP" altLang="en-US" sz="1100" dirty="0">
                <a:latin typeface="DENSO TP 2017 Regular" panose="020B0500000000000000" pitchFamily="34" charset="-128"/>
                <a:ea typeface="DENSO TP 2017 Regular" panose="020B0500000000000000" pitchFamily="34" charset="-128"/>
              </a:rPr>
              <a:t>“</a:t>
            </a:r>
            <a:r>
              <a:rPr lang="en-US" altLang="ja-JP" sz="1100" dirty="0">
                <a:latin typeface="DENSO TP 2017 Regular" panose="020B0500000000000000" pitchFamily="34" charset="-128"/>
                <a:ea typeface="DENSO TP 2017 Regular" panose="020B0500000000000000" pitchFamily="34" charset="-128"/>
              </a:rPr>
              <a:t>DENSO Human Rights Policy</a:t>
            </a:r>
            <a:r>
              <a:rPr lang="ja-JP" altLang="en-US" sz="1100" dirty="0">
                <a:latin typeface="DENSO TP 2017 Regular" panose="020B0500000000000000" pitchFamily="34" charset="-128"/>
                <a:ea typeface="DENSO TP 2017 Regular" panose="020B0500000000000000" pitchFamily="34" charset="-128"/>
              </a:rPr>
              <a:t>”</a:t>
            </a:r>
            <a:endParaRPr lang="en-US" altLang="ja-JP" sz="1100" dirty="0">
              <a:latin typeface="DENSO TP 2017 Regular" panose="020B0500000000000000" pitchFamily="34" charset="-128"/>
              <a:ea typeface="DENSO TP 2017 Regular" panose="020B0500000000000000" pitchFamily="34" charset="-128"/>
            </a:endParaRPr>
          </a:p>
          <a:p>
            <a:pPr marL="539750" algn="just"/>
            <a:r>
              <a:rPr lang="en-US" altLang="ja-JP" sz="1050" dirty="0">
                <a:latin typeface="DENSO TP 2017 Regular" panose="020B0500000000000000" pitchFamily="34" charset="-128"/>
                <a:ea typeface="DENSO TP 2017 Regular" panose="020B0500000000000000" pitchFamily="34" charset="-128"/>
                <a:hlinkClick r:id="rId3"/>
              </a:rPr>
              <a:t>https://www.denso.com/global/en/-/media/global/about-us/sustainability/society/humanrights/humanrights-doc-human-rights-policy-en.pdf?rev=44ab909620584c8f8182f6077d6eafed</a:t>
            </a:r>
            <a:endParaRPr lang="en-US" altLang="ja-JP" sz="1100" b="1" dirty="0">
              <a:latin typeface="DENSO TP 2017 Regular" panose="020B0500000000000000" pitchFamily="34" charset="-128"/>
              <a:ea typeface="DENSO TP 2017 Regular" panose="020B0500000000000000" pitchFamily="34" charset="-128"/>
            </a:endParaRPr>
          </a:p>
          <a:p>
            <a:pPr algn="just"/>
            <a:endParaRPr lang="en-US" altLang="ja-JP" sz="1400" b="1" dirty="0">
              <a:latin typeface="DENSO TP 2017 Regular" panose="020B0500000000000000" pitchFamily="34" charset="-128"/>
              <a:ea typeface="DENSO TP 2017 Regular" panose="020B0500000000000000" pitchFamily="34" charset="-128"/>
            </a:endParaRPr>
          </a:p>
          <a:p>
            <a:pPr algn="just"/>
            <a:r>
              <a:rPr lang="en-US" altLang="ja-JP" sz="1400" b="1" dirty="0">
                <a:latin typeface="DENSO TP 2017 Regular" panose="020B0500000000000000" pitchFamily="34" charset="-128"/>
                <a:ea typeface="DENSO TP 2017 Regular" panose="020B0500000000000000" pitchFamily="34" charset="-128"/>
              </a:rPr>
              <a:t>Non-Discrimination</a:t>
            </a:r>
          </a:p>
          <a:p>
            <a:pPr algn="just"/>
            <a:r>
              <a:rPr lang="en-US" altLang="ja-JP" sz="1200" dirty="0">
                <a:latin typeface="DENSO" pitchFamily="50" charset="0"/>
              </a:rPr>
              <a:t>Do not discriminate on the basis of personal characteristics, as protected by local applicable laws and regulations, such as race, ethnic and national origin, religion,</a:t>
            </a:r>
            <a:r>
              <a:rPr lang="en-US" altLang="ja-JP" sz="1200" dirty="0">
                <a:latin typeface="DENSO" panose="00000500000000000000"/>
                <a:ea typeface="DENSO TP 2017 Regular" panose="020B0500000000000000" pitchFamily="34" charset="-128"/>
              </a:rPr>
              <a:t> creed,</a:t>
            </a:r>
            <a:r>
              <a:rPr lang="en-US" altLang="ja-JP" sz="1200" dirty="0">
                <a:latin typeface="DENSO" pitchFamily="50" charset="0"/>
              </a:rPr>
              <a:t> gender, age, disability or illness, sexual orientation or gender identity, marital status or the presence of children, pregnancy etc.,</a:t>
            </a:r>
            <a:r>
              <a:rPr lang="ja-JP" altLang="en-US" sz="1200" dirty="0">
                <a:latin typeface="DENSO" pitchFamily="50" charset="0"/>
              </a:rPr>
              <a:t>　</a:t>
            </a:r>
            <a:r>
              <a:rPr lang="en-US" altLang="ja-JP" sz="1200" dirty="0">
                <a:latin typeface="DENSO" panose="00000500000000000000"/>
                <a:ea typeface="DENSO TP 2017 Regular" panose="020B0500000000000000" pitchFamily="34" charset="-128"/>
              </a:rPr>
              <a:t>with regards to all all aspects of employment*. </a:t>
            </a:r>
          </a:p>
          <a:p>
            <a:pPr marL="177800" indent="-85725" algn="just"/>
            <a:r>
              <a:rPr lang="en-US" altLang="ja-JP" sz="1200" dirty="0">
                <a:latin typeface="DENSO" panose="00000500000000000000"/>
                <a:ea typeface="DENSO TP 2017 Regular" panose="020B0500000000000000" pitchFamily="34" charset="-128"/>
              </a:rPr>
              <a:t>*the application process, hiring, promotion, compensation, access to education/training, wages, benefits, dismissal and/or retirement, job assignment, and discipline, etc..</a:t>
            </a:r>
          </a:p>
          <a:p>
            <a:pPr algn="just"/>
            <a:endParaRPr lang="en-US" altLang="ja-JP" sz="1400" b="1" dirty="0">
              <a:latin typeface="DENSO TP 2017 Regular" panose="020B0500000000000000" pitchFamily="34" charset="-128"/>
              <a:ea typeface="DENSO TP 2017 Regular" panose="020B0500000000000000" pitchFamily="34" charset="-128"/>
            </a:endParaRPr>
          </a:p>
          <a:p>
            <a:pPr algn="just"/>
            <a:r>
              <a:rPr lang="en-US" altLang="ja-JP" sz="1400" b="1" dirty="0">
                <a:latin typeface="DENSO TP 2017 Regular" panose="020B0500000000000000" pitchFamily="34" charset="-128"/>
                <a:ea typeface="DENSO TP 2017 Regular" panose="020B0500000000000000" pitchFamily="34" charset="-128"/>
              </a:rPr>
              <a:t>Respect for diversity</a:t>
            </a:r>
          </a:p>
          <a:p>
            <a:pPr algn="just"/>
            <a:r>
              <a:rPr lang="en-US" altLang="ja-JP" sz="1200" dirty="0">
                <a:latin typeface="DENSO" panose="00000500000000000000"/>
                <a:ea typeface="DENSO TP 2017 Regular" panose="020B0500000000000000" pitchFamily="34" charset="-128"/>
              </a:rPr>
              <a:t>Consider diversity and inclusion to be one of the key elements of the business framework, and promote activities accordingly.</a:t>
            </a:r>
            <a:endParaRPr lang="en-US" altLang="ja-JP" sz="1200" dirty="0">
              <a:latin typeface="DENSO TP 2017 Regular" panose="020B0500000000000000" pitchFamily="34" charset="-128"/>
              <a:ea typeface="DENSO TP 2017 Regular" panose="020B0500000000000000" pitchFamily="34" charset="-128"/>
            </a:endParaRPr>
          </a:p>
          <a:p>
            <a:pPr algn="just"/>
            <a:endParaRPr lang="en-US" altLang="ja-JP" sz="1400" b="1" dirty="0">
              <a:latin typeface="DENSO TP 2017 Regular" panose="020B0500000000000000" pitchFamily="34" charset="-128"/>
              <a:ea typeface="DENSO TP 2017 Regular" panose="020B0500000000000000" pitchFamily="34" charset="-128"/>
            </a:endParaRPr>
          </a:p>
          <a:p>
            <a:pPr algn="just"/>
            <a:r>
              <a:rPr lang="en-US" altLang="ja-JP" sz="1400" b="1" dirty="0">
                <a:latin typeface="DENSO TP 2017 Regular" panose="020B0500000000000000" pitchFamily="34" charset="-128"/>
                <a:ea typeface="DENSO TP 2017 Regular" panose="020B0500000000000000" pitchFamily="34" charset="-128"/>
              </a:rPr>
              <a:t>Respect and Dignity </a:t>
            </a:r>
            <a:r>
              <a:rPr lang="ja-JP" altLang="en-US" sz="1400" b="1" dirty="0">
                <a:latin typeface="DENSO TP 2017 Regular" panose="020B0500000000000000" pitchFamily="34" charset="-128"/>
                <a:ea typeface="DENSO TP 2017 Regular" panose="020B0500000000000000" pitchFamily="34" charset="-128"/>
              </a:rPr>
              <a:t>－ </a:t>
            </a:r>
            <a:r>
              <a:rPr lang="en-US" altLang="ja-JP" sz="1400" b="1" dirty="0">
                <a:latin typeface="DENSO TP 2017 Regular" panose="020B0500000000000000" pitchFamily="34" charset="-128"/>
                <a:ea typeface="DENSO TP 2017 Regular" panose="020B0500000000000000" pitchFamily="34" charset="-128"/>
              </a:rPr>
              <a:t>Harassment</a:t>
            </a:r>
          </a:p>
          <a:p>
            <a:pPr algn="just"/>
            <a:r>
              <a:rPr lang="en-US" altLang="ja-JP" sz="1200" dirty="0">
                <a:latin typeface="DENSO" panose="00000500000000000000"/>
                <a:ea typeface="DENSO TP 2017 Regular" panose="020B0500000000000000" pitchFamily="34" charset="-128"/>
              </a:rPr>
              <a:t>Do not tolerate any form of harassment in the workplace based upon personal characteristics, as protected by local applicable laws and regulations, such as abuse, corporal punishment, harassment using one's position or status in the workplace, race, ethnic and national origin, creed, religion, gender, age, disability or illness, sexual orientation or gender identity, marital status or </a:t>
            </a:r>
            <a:r>
              <a:rPr lang="en-US" altLang="ja-JP" sz="1200" dirty="0">
                <a:latin typeface="DENSO" pitchFamily="50" charset="0"/>
              </a:rPr>
              <a:t>the presence of children</a:t>
            </a:r>
            <a:r>
              <a:rPr lang="en-US" altLang="ja-JP" sz="1200" dirty="0">
                <a:latin typeface="DENSO" panose="00000500000000000000"/>
                <a:ea typeface="DENSO TP 2017 Regular" panose="020B0500000000000000" pitchFamily="34" charset="-128"/>
              </a:rPr>
              <a:t>, and pregnancy, etc..</a:t>
            </a:r>
          </a:p>
          <a:p>
            <a:pPr algn="just"/>
            <a:endParaRPr lang="en-US" altLang="ja-JP" sz="1200" dirty="0">
              <a:latin typeface="DENSO TP 2017 Regular" panose="020B0500000000000000" pitchFamily="34" charset="-128"/>
              <a:ea typeface="DENSO TP 2017 Regular" panose="020B0500000000000000" pitchFamily="34" charset="-128"/>
            </a:endParaRPr>
          </a:p>
          <a:p>
            <a:pPr algn="just"/>
            <a:r>
              <a:rPr lang="en-US" altLang="ja-JP" sz="1400" b="1" dirty="0">
                <a:latin typeface="DENSO TP 2017 Regular" panose="020B0500000000000000" pitchFamily="34" charset="-128"/>
                <a:ea typeface="DENSO TP 2017 Regular" panose="020B0500000000000000" pitchFamily="34" charset="-128"/>
              </a:rPr>
              <a:t>Prohibition of child labor/Respecting the Rights of Young Workers</a:t>
            </a:r>
          </a:p>
          <a:p>
            <a:pPr algn="just"/>
            <a:r>
              <a:rPr lang="ja-JP" altLang="en-US" sz="1200" dirty="0">
                <a:latin typeface="DENSO" pitchFamily="50" charset="0"/>
              </a:rPr>
              <a:t>・</a:t>
            </a:r>
            <a:r>
              <a:rPr lang="en-US" altLang="ja-JP" sz="1200" dirty="0">
                <a:latin typeface="DENSO" pitchFamily="50" charset="0"/>
              </a:rPr>
              <a:t>Do not use child labor.</a:t>
            </a:r>
          </a:p>
          <a:p>
            <a:pPr marL="85725" algn="just"/>
            <a:r>
              <a:rPr lang="en-US" altLang="ja-JP" sz="1200" dirty="0">
                <a:latin typeface="DENSO" pitchFamily="50" charset="0"/>
              </a:rPr>
              <a:t>The age for employment shall be determined by following;</a:t>
            </a:r>
          </a:p>
          <a:p>
            <a:pPr marL="85725" algn="just"/>
            <a:r>
              <a:rPr lang="en-US" altLang="ja-JP" sz="1200" dirty="0">
                <a:latin typeface="DENSO" pitchFamily="50" charset="0"/>
              </a:rPr>
              <a:t> international norms, the minimum age for employment or the age for completing compulsory education under the local applicable laws and regulations etc., whichever is greatest </a:t>
            </a:r>
          </a:p>
          <a:p>
            <a:pPr marL="85725" indent="-85725" algn="just"/>
            <a:r>
              <a:rPr lang="ja-JP" altLang="en-US" sz="1200" dirty="0">
                <a:latin typeface="DENSO" pitchFamily="50" charset="0"/>
              </a:rPr>
              <a:t>・</a:t>
            </a:r>
            <a:r>
              <a:rPr lang="en-US" altLang="ja-JP" sz="1200" dirty="0">
                <a:latin typeface="DENSO" pitchFamily="50" charset="0"/>
              </a:rPr>
              <a:t>Do not use employee e minimum under 18 years of age hazardous work that may jeopardize their health or safety.</a:t>
            </a:r>
          </a:p>
        </p:txBody>
      </p:sp>
      <p:sp>
        <p:nvSpPr>
          <p:cNvPr id="6" name="テキスト ボックス 5"/>
          <p:cNvSpPr txBox="1"/>
          <p:nvPr/>
        </p:nvSpPr>
        <p:spPr>
          <a:xfrm>
            <a:off x="504056" y="965732"/>
            <a:ext cx="5868863" cy="362152"/>
          </a:xfrm>
          <a:prstGeom prst="rect">
            <a:avLst/>
          </a:prstGeom>
          <a:noFill/>
        </p:spPr>
        <p:txBody>
          <a:bodyPr wrap="square" lIns="99569" tIns="49785" rIns="99569" bIns="49785" rtlCol="0">
            <a:spAutoFit/>
          </a:bodyPr>
          <a:lstStyle/>
          <a:p>
            <a:r>
              <a:rPr lang="en-US" altLang="ja-JP" sz="1700" b="1" dirty="0">
                <a:latin typeface="DENSO TP 2017 Regular" panose="020B0500000000000000" pitchFamily="34" charset="-128"/>
                <a:ea typeface="DENSO TP 2017 Regular" panose="020B0500000000000000" pitchFamily="34" charset="-128"/>
              </a:rPr>
              <a:t>IV. Supplier Sustainability Guidelines</a:t>
            </a:r>
            <a:endParaRPr lang="ja-JP" altLang="ja-JP" sz="1700" dirty="0">
              <a:latin typeface="DENSO TP 2017 Regular" panose="020B0500000000000000" pitchFamily="34" charset="-128"/>
              <a:ea typeface="DENSO TP 2017 Regular" panose="020B0500000000000000" pitchFamily="34" charset="-128"/>
            </a:endParaRPr>
          </a:p>
        </p:txBody>
      </p:sp>
      <p:sp>
        <p:nvSpPr>
          <p:cNvPr id="8" name="テキスト ボックス 7"/>
          <p:cNvSpPr txBox="1"/>
          <p:nvPr/>
        </p:nvSpPr>
        <p:spPr>
          <a:xfrm>
            <a:off x="3564607" y="10416401"/>
            <a:ext cx="626838" cy="276999"/>
          </a:xfrm>
          <a:prstGeom prst="rect">
            <a:avLst/>
          </a:prstGeom>
          <a:noFill/>
        </p:spPr>
        <p:txBody>
          <a:bodyPr wrap="square" rtlCol="0">
            <a:spAutoFit/>
          </a:bodyPr>
          <a:lstStyle/>
          <a:p>
            <a:pPr algn="ctr"/>
            <a:r>
              <a:rPr lang="en-US" altLang="ja-JP" sz="1200" dirty="0">
                <a:latin typeface="DENSO" pitchFamily="50" charset="0"/>
              </a:rPr>
              <a:t>7</a:t>
            </a:r>
            <a:endParaRPr kumimoji="1" lang="ja-JP" altLang="en-US" sz="1200" dirty="0">
              <a:latin typeface="DENSO" pitchFamily="50" charset="0"/>
            </a:endParaRPr>
          </a:p>
        </p:txBody>
      </p:sp>
      <p:pic>
        <p:nvPicPr>
          <p:cNvPr id="3" name="図 2"/>
          <p:cNvPicPr>
            <a:picLocks noChangeAspect="1"/>
          </p:cNvPicPr>
          <p:nvPr/>
        </p:nvPicPr>
        <p:blipFill>
          <a:blip r:embed="rId4"/>
          <a:stretch>
            <a:fillRect/>
          </a:stretch>
        </p:blipFill>
        <p:spPr>
          <a:xfrm>
            <a:off x="6354375" y="4410596"/>
            <a:ext cx="701335" cy="698311"/>
          </a:xfrm>
          <a:prstGeom prst="rect">
            <a:avLst/>
          </a:prstGeom>
        </p:spPr>
      </p:pic>
    </p:spTree>
    <p:extLst>
      <p:ext uri="{BB962C8B-B14F-4D97-AF65-F5344CB8AC3E}">
        <p14:creationId xmlns:p14="http://schemas.microsoft.com/office/powerpoint/2010/main" val="1971188140"/>
      </p:ext>
    </p:extLst>
  </p:cSld>
  <p:clrMapOvr>
    <a:masterClrMapping/>
  </p:clrMapOvr>
</p:sld>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C5D10E3D847D0A4998B65842926D04D4" ma:contentTypeVersion="19" ma:contentTypeDescription="新しいドキュメントを作成します。" ma:contentTypeScope="" ma:versionID="b9c9841beebf7b98e27473a0719a4d88">
  <xsd:schema xmlns:xsd="http://www.w3.org/2001/XMLSchema" xmlns:xs="http://www.w3.org/2001/XMLSchema" xmlns:p="http://schemas.microsoft.com/office/2006/metadata/properties" xmlns:ns2="38f82efa-15bf-43c8-abb5-eb40367bbc68" xmlns:ns3="2b3b8306-3a15-43e4-9ce4-47f002d54583" xmlns:ns4="369982d4-7fe6-424b-b435-3fb6504e143f" targetNamespace="http://schemas.microsoft.com/office/2006/metadata/properties" ma:root="true" ma:fieldsID="171f0f8a764685007fa33f124afdaaed" ns2:_="" ns3:_="" ns4:_="">
    <xsd:import namespace="38f82efa-15bf-43c8-abb5-eb40367bbc68"/>
    <xsd:import namespace="2b3b8306-3a15-43e4-9ce4-47f002d54583"/>
    <xsd:import namespace="369982d4-7fe6-424b-b435-3fb6504e143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_x30a4__x30e1__x30fc__x30b8_" minOccurs="0"/>
                <xsd:element ref="ns2:MediaServiceOCR" minOccurs="0"/>
                <xsd:element ref="ns2:MediaLengthInSeconds" minOccurs="0"/>
                <xsd:element ref="ns2:lcf76f155ced4ddcb4097134ff3c332f" minOccurs="0"/>
                <xsd:element ref="ns3:TaxCatchAll" minOccurs="0"/>
                <xsd:element ref="ns2:MediaServiceAutoKeyPoints" minOccurs="0"/>
                <xsd:element ref="ns2:MediaServiceKeyPoints" minOccurs="0"/>
                <xsd:element ref="ns2:MediaServiceObjectDetectorVersions" minOccurs="0"/>
                <xsd:element ref="ns2:MediaServiceSearchProperties"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f82efa-15bf-43c8-abb5-eb40367bbc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_x30a4__x30e1__x30fc__x30b8_" ma:index="15" nillable="true" ma:displayName="イメージ" ma:format="Thumbnail" ma:internalName="_x30a4__x30e1__x30fc__x30b8_">
      <xsd:simpleType>
        <xsd:restriction base="dms:Unknown"/>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3874608b-8892-48bc-be6a-3536a5ac448e" ma:termSetId="09814cd3-568e-fe90-9814-8d621ff8fb84" ma:anchorId="fba54fb3-c3e1-fe81-a776-ca4b69148c4d" ma:open="true" ma:isKeyword="false">
      <xsd:complexType>
        <xsd:sequence>
          <xsd:element ref="pc:Terms" minOccurs="0" maxOccurs="1"/>
        </xsd:sequence>
      </xsd:complex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b3b8306-3a15-43e4-9ce4-47f002d54583"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93570750-c85b-4e00-bfb6-f6aa43e05fc8}" ma:internalName="TaxCatchAll" ma:showField="CatchAllData" ma:web="2b3b8306-3a15-43e4-9ce4-47f002d5458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69982d4-7fe6-424b-b435-3fb6504e143f" elementFormDefault="qualified">
    <xsd:import namespace="http://schemas.microsoft.com/office/2006/documentManagement/types"/>
    <xsd:import namespace="http://schemas.microsoft.com/office/infopath/2007/PartnerControls"/>
    <xsd:element name="SharedWithUsers" ma:index="25"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b3b8306-3a15-43e4-9ce4-47f002d54583" xsi:nil="true"/>
    <_x30a4__x30e1__x30fc__x30b8_ xmlns="38f82efa-15bf-43c8-abb5-eb40367bbc68" xsi:nil="true"/>
    <lcf76f155ced4ddcb4097134ff3c332f xmlns="38f82efa-15bf-43c8-abb5-eb40367bbc6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19F96B0-C626-45E0-BBBD-BAFDA2C6A99D}"/>
</file>

<file path=customXml/itemProps2.xml><?xml version="1.0" encoding="utf-8"?>
<ds:datastoreItem xmlns:ds="http://schemas.openxmlformats.org/officeDocument/2006/customXml" ds:itemID="{D9D8F914-7202-439E-BB6F-A3FA1770595A}"/>
</file>

<file path=customXml/itemProps3.xml><?xml version="1.0" encoding="utf-8"?>
<ds:datastoreItem xmlns:ds="http://schemas.openxmlformats.org/officeDocument/2006/customXml" ds:itemID="{28CDAC31-1356-4476-856E-6C685B8BEBE2}"/>
</file>

<file path=docProps/app.xml><?xml version="1.0" encoding="utf-8"?>
<Properties xmlns="http://schemas.openxmlformats.org/officeDocument/2006/extended-properties" xmlns:vt="http://schemas.openxmlformats.org/officeDocument/2006/docPropsVTypes">
  <TotalTime>7476</TotalTime>
  <Words>3614</Words>
  <Application>Microsoft Office PowerPoint</Application>
  <PresentationFormat>ユーザー設定</PresentationFormat>
  <Paragraphs>339</Paragraphs>
  <Slides>15</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3</vt:i4>
      </vt:variant>
      <vt:variant>
        <vt:lpstr>スライド タイトル</vt:lpstr>
      </vt:variant>
      <vt:variant>
        <vt:i4>15</vt:i4>
      </vt:variant>
    </vt:vector>
  </HeadingPairs>
  <TitlesOfParts>
    <vt:vector size="28" baseType="lpstr">
      <vt:lpstr>DENSO TP 2017 Bold</vt:lpstr>
      <vt:lpstr>DENSO TP 2017 Regular</vt:lpstr>
      <vt:lpstr>游ゴシック</vt:lpstr>
      <vt:lpstr>Arial</vt:lpstr>
      <vt:lpstr>Bookman Old Style</vt:lpstr>
      <vt:lpstr>Calibri</vt:lpstr>
      <vt:lpstr>DENSO</vt:lpstr>
      <vt:lpstr>Gill Sans MT</vt:lpstr>
      <vt:lpstr>Wingdings</vt:lpstr>
      <vt:lpstr>Wingdings 3</vt:lpstr>
      <vt:lpstr>1_デザインの設定</vt:lpstr>
      <vt:lpstr>デザインの設定</vt:lpstr>
      <vt:lpstr>アース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株式会社デンソー</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KIYOTAKA MATSUSUE</dc:creator>
  <cp:lastModifiedBy>Toshiko Watanabe (渡辺 敏子)</cp:lastModifiedBy>
  <cp:revision>171</cp:revision>
  <cp:lastPrinted>2017-09-12T04:29:52Z</cp:lastPrinted>
  <dcterms:created xsi:type="dcterms:W3CDTF">2017-09-11T05:07:02Z</dcterms:created>
  <dcterms:modified xsi:type="dcterms:W3CDTF">2025-01-29T01:15:27Z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ed1414a-99f2-46f9-bbe5-740af8d1b502_Enabled">
    <vt:lpwstr>true</vt:lpwstr>
  </property>
  <property fmtid="{D5CDD505-2E9C-101B-9397-08002B2CF9AE}" pid="3" name="MSIP_Label_7ed1414a-99f2-46f9-bbe5-740af8d1b502_SetDate">
    <vt:lpwstr>2025-01-29T00:33:36Z</vt:lpwstr>
  </property>
  <property fmtid="{D5CDD505-2E9C-101B-9397-08002B2CF9AE}" pid="4" name="MSIP_Label_7ed1414a-99f2-46f9-bbe5-740af8d1b502_Method">
    <vt:lpwstr>Standard</vt:lpwstr>
  </property>
  <property fmtid="{D5CDD505-2E9C-101B-9397-08002B2CF9AE}" pid="5" name="MSIP_Label_7ed1414a-99f2-46f9-bbe5-740af8d1b502_Name">
    <vt:lpwstr>G_MIP_Confidential_Standard</vt:lpwstr>
  </property>
  <property fmtid="{D5CDD505-2E9C-101B-9397-08002B2CF9AE}" pid="6" name="MSIP_Label_7ed1414a-99f2-46f9-bbe5-740af8d1b502_SiteId">
    <vt:lpwstr>69405920-b673-4f7c-8845-e124e9d08af2</vt:lpwstr>
  </property>
  <property fmtid="{D5CDD505-2E9C-101B-9397-08002B2CF9AE}" pid="7" name="MSIP_Label_7ed1414a-99f2-46f9-bbe5-740af8d1b502_ActionId">
    <vt:lpwstr>0bb971c4-73c9-4534-9e08-37ccfbf8af89</vt:lpwstr>
  </property>
  <property fmtid="{D5CDD505-2E9C-101B-9397-08002B2CF9AE}" pid="8" name="MSIP_Label_7ed1414a-99f2-46f9-bbe5-740af8d1b502_ContentBits">
    <vt:lpwstr>1</vt:lpwstr>
  </property>
  <property fmtid="{D5CDD505-2E9C-101B-9397-08002B2CF9AE}" pid="9" name="ClassificationContentMarkingHeaderLocations">
    <vt:lpwstr>1_デザインの設定:3\デザインの設定:3\アース:4</vt:lpwstr>
  </property>
  <property fmtid="{D5CDD505-2E9C-101B-9397-08002B2CF9AE}" pid="10" name="ClassificationContentMarkingHeaderText">
    <vt:lpwstr>CONFIDENTIAL</vt:lpwstr>
  </property>
  <property fmtid="{D5CDD505-2E9C-101B-9397-08002B2CF9AE}" pid="11" name="ContentTypeId">
    <vt:lpwstr>0x010100C5D10E3D847D0A4998B65842926D04D4</vt:lpwstr>
  </property>
</Properties>
</file>