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8"/>
  </p:notesMasterIdLst>
  <p:sldIdLst>
    <p:sldId id="256" r:id="rId3"/>
    <p:sldId id="257" r:id="rId4"/>
    <p:sldId id="258" r:id="rId5"/>
    <p:sldId id="259" r:id="rId6"/>
    <p:sldId id="260" r:id="rId7"/>
    <p:sldId id="261" r:id="rId8"/>
    <p:sldId id="262" r:id="rId9"/>
    <p:sldId id="263" r:id="rId10"/>
    <p:sldId id="264" r:id="rId11"/>
    <p:sldId id="269" r:id="rId12"/>
    <p:sldId id="265" r:id="rId13"/>
    <p:sldId id="266" r:id="rId14"/>
    <p:sldId id="270" r:id="rId15"/>
    <p:sldId id="267" r:id="rId16"/>
    <p:sldId id="268" r:id="rId17"/>
  </p:sldIdLst>
  <p:sldSz cx="7561263" cy="10693400"/>
  <p:notesSz cx="6807200" cy="9939338"/>
  <p:defaultTextStyle>
    <a:defPPr>
      <a:defRPr lang="ja-JP"/>
    </a:defPPr>
    <a:lvl1pPr marL="0" algn="l" defTabSz="995690" rtl="0" eaLnBrk="1" latinLnBrk="0" hangingPunct="1">
      <a:defRPr kumimoji="1" sz="2000" kern="1200">
        <a:solidFill>
          <a:schemeClr val="tx1"/>
        </a:solidFill>
        <a:latin typeface="+mn-lt"/>
        <a:ea typeface="+mn-ea"/>
        <a:cs typeface="+mn-cs"/>
      </a:defRPr>
    </a:lvl1pPr>
    <a:lvl2pPr marL="497845" algn="l" defTabSz="995690" rtl="0" eaLnBrk="1" latinLnBrk="0" hangingPunct="1">
      <a:defRPr kumimoji="1" sz="2000" kern="1200">
        <a:solidFill>
          <a:schemeClr val="tx1"/>
        </a:solidFill>
        <a:latin typeface="+mn-lt"/>
        <a:ea typeface="+mn-ea"/>
        <a:cs typeface="+mn-cs"/>
      </a:defRPr>
    </a:lvl2pPr>
    <a:lvl3pPr marL="995690" algn="l" defTabSz="995690" rtl="0" eaLnBrk="1" latinLnBrk="0" hangingPunct="1">
      <a:defRPr kumimoji="1" sz="2000" kern="1200">
        <a:solidFill>
          <a:schemeClr val="tx1"/>
        </a:solidFill>
        <a:latin typeface="+mn-lt"/>
        <a:ea typeface="+mn-ea"/>
        <a:cs typeface="+mn-cs"/>
      </a:defRPr>
    </a:lvl3pPr>
    <a:lvl4pPr marL="1493535" algn="l" defTabSz="995690" rtl="0" eaLnBrk="1" latinLnBrk="0" hangingPunct="1">
      <a:defRPr kumimoji="1" sz="2000" kern="1200">
        <a:solidFill>
          <a:schemeClr val="tx1"/>
        </a:solidFill>
        <a:latin typeface="+mn-lt"/>
        <a:ea typeface="+mn-ea"/>
        <a:cs typeface="+mn-cs"/>
      </a:defRPr>
    </a:lvl4pPr>
    <a:lvl5pPr marL="1991380" algn="l" defTabSz="995690" rtl="0" eaLnBrk="1" latinLnBrk="0" hangingPunct="1">
      <a:defRPr kumimoji="1" sz="2000" kern="1200">
        <a:solidFill>
          <a:schemeClr val="tx1"/>
        </a:solidFill>
        <a:latin typeface="+mn-lt"/>
        <a:ea typeface="+mn-ea"/>
        <a:cs typeface="+mn-cs"/>
      </a:defRPr>
    </a:lvl5pPr>
    <a:lvl6pPr marL="2489225" algn="l" defTabSz="995690" rtl="0" eaLnBrk="1" latinLnBrk="0" hangingPunct="1">
      <a:defRPr kumimoji="1" sz="2000" kern="1200">
        <a:solidFill>
          <a:schemeClr val="tx1"/>
        </a:solidFill>
        <a:latin typeface="+mn-lt"/>
        <a:ea typeface="+mn-ea"/>
        <a:cs typeface="+mn-cs"/>
      </a:defRPr>
    </a:lvl6pPr>
    <a:lvl7pPr marL="2987070" algn="l" defTabSz="995690" rtl="0" eaLnBrk="1" latinLnBrk="0" hangingPunct="1">
      <a:defRPr kumimoji="1" sz="2000" kern="1200">
        <a:solidFill>
          <a:schemeClr val="tx1"/>
        </a:solidFill>
        <a:latin typeface="+mn-lt"/>
        <a:ea typeface="+mn-ea"/>
        <a:cs typeface="+mn-cs"/>
      </a:defRPr>
    </a:lvl7pPr>
    <a:lvl8pPr marL="3484916" algn="l" defTabSz="995690" rtl="0" eaLnBrk="1" latinLnBrk="0" hangingPunct="1">
      <a:defRPr kumimoji="1" sz="2000" kern="1200">
        <a:solidFill>
          <a:schemeClr val="tx1"/>
        </a:solidFill>
        <a:latin typeface="+mn-lt"/>
        <a:ea typeface="+mn-ea"/>
        <a:cs typeface="+mn-cs"/>
      </a:defRPr>
    </a:lvl8pPr>
    <a:lvl9pPr marL="3982761" algn="l" defTabSz="995690"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39">
          <p15:clr>
            <a:srgbClr val="A4A3A4"/>
          </p15:clr>
        </p15:guide>
        <p15:guide id="2" orient="horz" pos="832">
          <p15:clr>
            <a:srgbClr val="A4A3A4"/>
          </p15:clr>
        </p15:guide>
        <p15:guide id="3" orient="horz" pos="980">
          <p15:clr>
            <a:srgbClr val="A4A3A4"/>
          </p15:clr>
        </p15:guide>
        <p15:guide id="4" pos="2381">
          <p15:clr>
            <a:srgbClr val="A4A3A4"/>
          </p15:clr>
        </p15:guide>
        <p15:guide id="5" pos="4261">
          <p15:clr>
            <a:srgbClr val="A4A3A4"/>
          </p15:clr>
        </p15:guide>
        <p15:guide id="6" pos="725">
          <p15:clr>
            <a:srgbClr val="A4A3A4"/>
          </p15:clr>
        </p15:guide>
        <p15:guide id="7" pos="824">
          <p15:clr>
            <a:srgbClr val="A4A3A4"/>
          </p15:clr>
        </p15:guide>
        <p15:guide id="8" pos="521">
          <p15:clr>
            <a:srgbClr val="A4A3A4"/>
          </p15:clr>
        </p15:guide>
        <p15:guide id="9" pos="3899">
          <p15:clr>
            <a:srgbClr val="A4A3A4"/>
          </p15:clr>
        </p15:guide>
        <p15:guide id="10" pos="1066">
          <p15:clr>
            <a:srgbClr val="A4A3A4"/>
          </p15:clr>
        </p15:guide>
        <p15:guide id="11" pos="121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48" autoAdjust="0"/>
    <p:restoredTop sz="94660"/>
  </p:normalViewPr>
  <p:slideViewPr>
    <p:cSldViewPr showGuides="1">
      <p:cViewPr varScale="1">
        <p:scale>
          <a:sx n="61" d="100"/>
          <a:sy n="61" d="100"/>
        </p:scale>
        <p:origin x="1272" y="72"/>
      </p:cViewPr>
      <p:guideLst>
        <p:guide orient="horz" pos="4139"/>
        <p:guide orient="horz" pos="832"/>
        <p:guide orient="horz" pos="980"/>
        <p:guide pos="2381"/>
        <p:guide pos="4261"/>
        <p:guide pos="725"/>
        <p:guide pos="824"/>
        <p:guide pos="521"/>
        <p:guide pos="3899"/>
        <p:guide pos="1066"/>
        <p:guide pos="121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62D193A8-602B-47D3-B5DE-C972A3038684}" type="datetimeFigureOut">
              <a:rPr kumimoji="1" lang="ja-JP" altLang="en-US" smtClean="0"/>
              <a:t>2025/2/3</a:t>
            </a:fld>
            <a:endParaRPr kumimoji="1" lang="ja-JP" altLang="en-US"/>
          </a:p>
        </p:txBody>
      </p:sp>
      <p:sp>
        <p:nvSpPr>
          <p:cNvPr id="4" name="スライド イメージ プレースホルダー 3"/>
          <p:cNvSpPr>
            <a:spLocks noGrp="1" noRot="1" noChangeAspect="1"/>
          </p:cNvSpPr>
          <p:nvPr>
            <p:ph type="sldImg" idx="2"/>
          </p:nvPr>
        </p:nvSpPr>
        <p:spPr>
          <a:xfrm>
            <a:off x="2085975" y="746125"/>
            <a:ext cx="263525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D6BCC2AE-7977-4F4B-B978-7D2DC915905E}" type="slidenum">
              <a:rPr kumimoji="1" lang="ja-JP" altLang="en-US" smtClean="0"/>
              <a:t>‹#›</a:t>
            </a:fld>
            <a:endParaRPr kumimoji="1" lang="ja-JP" altLang="en-US"/>
          </a:p>
        </p:txBody>
      </p:sp>
    </p:spTree>
    <p:extLst>
      <p:ext uri="{BB962C8B-B14F-4D97-AF65-F5344CB8AC3E}">
        <p14:creationId xmlns:p14="http://schemas.microsoft.com/office/powerpoint/2010/main" val="227387893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6BCC2AE-7977-4F4B-B978-7D2DC915905E}" type="slidenum">
              <a:rPr kumimoji="1" lang="ja-JP" altLang="en-US" smtClean="0"/>
              <a:t>2</a:t>
            </a:fld>
            <a:endParaRPr kumimoji="1" lang="ja-JP" altLang="en-US"/>
          </a:p>
        </p:txBody>
      </p:sp>
    </p:spTree>
    <p:extLst>
      <p:ext uri="{BB962C8B-B14F-4D97-AF65-F5344CB8AC3E}">
        <p14:creationId xmlns:p14="http://schemas.microsoft.com/office/powerpoint/2010/main" val="3044486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6BCC2AE-7977-4F4B-B978-7D2DC915905E}" type="slidenum">
              <a:rPr kumimoji="1" lang="ja-JP" altLang="en-US" smtClean="0"/>
              <a:t>15</a:t>
            </a:fld>
            <a:endParaRPr kumimoji="1" lang="ja-JP" altLang="en-US"/>
          </a:p>
        </p:txBody>
      </p:sp>
    </p:spTree>
    <p:extLst>
      <p:ext uri="{BB962C8B-B14F-4D97-AF65-F5344CB8AC3E}">
        <p14:creationId xmlns:p14="http://schemas.microsoft.com/office/powerpoint/2010/main" val="21864777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7"/>
            <a:ext cx="6427074" cy="2292150"/>
          </a:xfrm>
          <a:prstGeom prst="rect">
            <a:avLst/>
          </a:prstGeom>
        </p:spPr>
        <p:txBody>
          <a:bodyPr lIns="99569" tIns="49785" rIns="99569" bIns="49785"/>
          <a:lstStyle/>
          <a:p>
            <a:r>
              <a:rPr kumimoji="1" lang="ja-JP" altLang="en-US"/>
              <a:t>マスター タイトルの書式設定</a:t>
            </a:r>
          </a:p>
        </p:txBody>
      </p:sp>
      <p:sp>
        <p:nvSpPr>
          <p:cNvPr id="3" name="サブタイトル 2"/>
          <p:cNvSpPr>
            <a:spLocks noGrp="1"/>
          </p:cNvSpPr>
          <p:nvPr>
            <p:ph type="subTitle" idx="1"/>
          </p:nvPr>
        </p:nvSpPr>
        <p:spPr>
          <a:xfrm>
            <a:off x="1134190" y="6059594"/>
            <a:ext cx="5292884" cy="2732757"/>
          </a:xfrm>
          <a:prstGeom prst="rect">
            <a:avLst/>
          </a:prstGeom>
        </p:spPr>
        <p:txBody>
          <a:bodyPr lIns="99569" tIns="49785" rIns="99569" bIns="49785"/>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a:xfrm>
            <a:off x="378063" y="9911199"/>
            <a:ext cx="1764295" cy="569325"/>
          </a:xfrm>
          <a:prstGeom prst="rect">
            <a:avLst/>
          </a:prstGeom>
        </p:spPr>
        <p:txBody>
          <a:bodyPr lIns="99569" tIns="49785" rIns="99569" bIns="49785"/>
          <a:lstStyle/>
          <a:p>
            <a:fld id="{2B72BEEC-B41A-48C5-B6DF-6ECFEB5CA688}" type="datetimeFigureOut">
              <a:rPr kumimoji="1" lang="ja-JP" altLang="en-US" smtClean="0"/>
              <a:t>2025/2/3</a:t>
            </a:fld>
            <a:endParaRPr kumimoji="1" lang="ja-JP" altLang="en-US"/>
          </a:p>
        </p:txBody>
      </p:sp>
      <p:sp>
        <p:nvSpPr>
          <p:cNvPr id="5" name="フッター プレースホルダー 4"/>
          <p:cNvSpPr>
            <a:spLocks noGrp="1"/>
          </p:cNvSpPr>
          <p:nvPr>
            <p:ph type="ftr" sz="quarter" idx="11"/>
          </p:nvPr>
        </p:nvSpPr>
        <p:spPr>
          <a:xfrm>
            <a:off x="2583432" y="9911199"/>
            <a:ext cx="2394400" cy="569325"/>
          </a:xfrm>
          <a:prstGeom prst="rect">
            <a:avLst/>
          </a:prstGeom>
        </p:spPr>
        <p:txBody>
          <a:bodyPr lIns="99569" tIns="49785" rIns="99569" bIns="49785"/>
          <a:lstStyle/>
          <a:p>
            <a:endParaRPr kumimoji="1" lang="ja-JP" altLang="en-US"/>
          </a:p>
        </p:txBody>
      </p:sp>
      <p:sp>
        <p:nvSpPr>
          <p:cNvPr id="6" name="スライド番号プレースホルダー 5"/>
          <p:cNvSpPr>
            <a:spLocks noGrp="1"/>
          </p:cNvSpPr>
          <p:nvPr>
            <p:ph type="sldNum" sz="quarter" idx="12"/>
          </p:nvPr>
        </p:nvSpPr>
        <p:spPr>
          <a:xfrm>
            <a:off x="5364807" y="9739188"/>
            <a:ext cx="1764295" cy="569325"/>
          </a:xfrm>
          <a:prstGeom prst="rect">
            <a:avLst/>
          </a:prstGeom>
        </p:spPr>
        <p:txBody>
          <a:bodyPr lIns="99569" tIns="49785" rIns="99569" bIns="49785"/>
          <a:lstStyle/>
          <a:p>
            <a:fld id="{A3A73931-6092-44D0-B9D2-79EB39BE686A}" type="slidenum">
              <a:rPr kumimoji="1" lang="ja-JP" altLang="en-US" smtClean="0"/>
              <a:t>‹#›</a:t>
            </a:fld>
            <a:endParaRPr kumimoji="1" lang="ja-JP" altLang="en-US"/>
          </a:p>
        </p:txBody>
      </p:sp>
    </p:spTree>
    <p:extLst>
      <p:ext uri="{BB962C8B-B14F-4D97-AF65-F5344CB8AC3E}">
        <p14:creationId xmlns:p14="http://schemas.microsoft.com/office/powerpoint/2010/main" val="2111361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232"/>
            <a:ext cx="6805137" cy="1782233"/>
          </a:xfrm>
          <a:prstGeom prst="rect">
            <a:avLst/>
          </a:prstGeom>
        </p:spPr>
        <p:txBody>
          <a:bodyPr lIns="99569" tIns="49785" rIns="99569" bIns="49785"/>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78063" y="2495128"/>
            <a:ext cx="6805137" cy="7057150"/>
          </a:xfrm>
          <a:prstGeom prst="rect">
            <a:avLst/>
          </a:prstGeom>
        </p:spPr>
        <p:txBody>
          <a:bodyPr vert="eaVert" lIns="99569" tIns="49785" rIns="99569" bIns="49785"/>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378063" y="9911199"/>
            <a:ext cx="1764295" cy="569325"/>
          </a:xfrm>
          <a:prstGeom prst="rect">
            <a:avLst/>
          </a:prstGeom>
        </p:spPr>
        <p:txBody>
          <a:bodyPr lIns="99569" tIns="49785" rIns="99569" bIns="49785"/>
          <a:lstStyle/>
          <a:p>
            <a:fld id="{2B72BEEC-B41A-48C5-B6DF-6ECFEB5CA688}" type="datetimeFigureOut">
              <a:rPr kumimoji="1" lang="ja-JP" altLang="en-US" smtClean="0"/>
              <a:t>2025/2/3</a:t>
            </a:fld>
            <a:endParaRPr kumimoji="1" lang="ja-JP" altLang="en-US"/>
          </a:p>
        </p:txBody>
      </p:sp>
      <p:sp>
        <p:nvSpPr>
          <p:cNvPr id="5" name="フッター プレースホルダー 4"/>
          <p:cNvSpPr>
            <a:spLocks noGrp="1"/>
          </p:cNvSpPr>
          <p:nvPr>
            <p:ph type="ftr" sz="quarter" idx="11"/>
          </p:nvPr>
        </p:nvSpPr>
        <p:spPr>
          <a:xfrm>
            <a:off x="2583432" y="9911199"/>
            <a:ext cx="2394400" cy="569325"/>
          </a:xfrm>
          <a:prstGeom prst="rect">
            <a:avLst/>
          </a:prstGeom>
        </p:spPr>
        <p:txBody>
          <a:bodyPr lIns="99569" tIns="49785" rIns="99569" bIns="49785"/>
          <a:lstStyle/>
          <a:p>
            <a:endParaRPr kumimoji="1" lang="ja-JP" altLang="en-US"/>
          </a:p>
        </p:txBody>
      </p:sp>
      <p:sp>
        <p:nvSpPr>
          <p:cNvPr id="6" name="スライド番号プレースホルダー 5"/>
          <p:cNvSpPr>
            <a:spLocks noGrp="1"/>
          </p:cNvSpPr>
          <p:nvPr>
            <p:ph type="sldNum" sz="quarter" idx="12"/>
          </p:nvPr>
        </p:nvSpPr>
        <p:spPr>
          <a:xfrm>
            <a:off x="5418905" y="9911199"/>
            <a:ext cx="1764295" cy="569325"/>
          </a:xfrm>
          <a:prstGeom prst="rect">
            <a:avLst/>
          </a:prstGeom>
        </p:spPr>
        <p:txBody>
          <a:bodyPr lIns="99569" tIns="49785" rIns="99569" bIns="49785"/>
          <a:lstStyle/>
          <a:p>
            <a:fld id="{A3A73931-6092-44D0-B9D2-79EB39BE686A}" type="slidenum">
              <a:rPr kumimoji="1" lang="ja-JP" altLang="en-US" smtClean="0"/>
              <a:t>‹#›</a:t>
            </a:fld>
            <a:endParaRPr kumimoji="1" lang="ja-JP" altLang="en-US"/>
          </a:p>
        </p:txBody>
      </p:sp>
    </p:spTree>
    <p:extLst>
      <p:ext uri="{BB962C8B-B14F-4D97-AF65-F5344CB8AC3E}">
        <p14:creationId xmlns:p14="http://schemas.microsoft.com/office/powerpoint/2010/main" val="730062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111436" y="618831"/>
            <a:ext cx="1275964" cy="13178626"/>
          </a:xfrm>
          <a:prstGeom prst="rect">
            <a:avLst/>
          </a:prstGeom>
        </p:spPr>
        <p:txBody>
          <a:bodyPr vert="eaVert" lIns="99569" tIns="49785" rIns="99569" bIns="49785"/>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83548" y="618831"/>
            <a:ext cx="3701869" cy="13178626"/>
          </a:xfrm>
          <a:prstGeom prst="rect">
            <a:avLst/>
          </a:prstGeom>
        </p:spPr>
        <p:txBody>
          <a:bodyPr vert="eaVert" lIns="99569" tIns="49785" rIns="99569" bIns="49785"/>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a:xfrm>
            <a:off x="378063" y="9911199"/>
            <a:ext cx="1764295" cy="569325"/>
          </a:xfrm>
          <a:prstGeom prst="rect">
            <a:avLst/>
          </a:prstGeom>
        </p:spPr>
        <p:txBody>
          <a:bodyPr lIns="99569" tIns="49785" rIns="99569" bIns="49785"/>
          <a:lstStyle/>
          <a:p>
            <a:fld id="{2B72BEEC-B41A-48C5-B6DF-6ECFEB5CA688}" type="datetimeFigureOut">
              <a:rPr kumimoji="1" lang="ja-JP" altLang="en-US" smtClean="0"/>
              <a:t>2025/2/3</a:t>
            </a:fld>
            <a:endParaRPr kumimoji="1" lang="ja-JP" altLang="en-US" dirty="0"/>
          </a:p>
        </p:txBody>
      </p:sp>
      <p:sp>
        <p:nvSpPr>
          <p:cNvPr id="5" name="フッター プレースホルダー 4"/>
          <p:cNvSpPr>
            <a:spLocks noGrp="1"/>
          </p:cNvSpPr>
          <p:nvPr>
            <p:ph type="ftr" sz="quarter" idx="11"/>
          </p:nvPr>
        </p:nvSpPr>
        <p:spPr>
          <a:xfrm>
            <a:off x="2583432" y="9911199"/>
            <a:ext cx="2394400" cy="569325"/>
          </a:xfrm>
          <a:prstGeom prst="rect">
            <a:avLst/>
          </a:prstGeom>
        </p:spPr>
        <p:txBody>
          <a:bodyPr lIns="99569" tIns="49785" rIns="99569" bIns="49785"/>
          <a:lstStyle/>
          <a:p>
            <a:endParaRPr kumimoji="1" lang="ja-JP" altLang="en-US"/>
          </a:p>
        </p:txBody>
      </p:sp>
      <p:sp>
        <p:nvSpPr>
          <p:cNvPr id="6" name="スライド番号プレースホルダー 5"/>
          <p:cNvSpPr>
            <a:spLocks noGrp="1"/>
          </p:cNvSpPr>
          <p:nvPr>
            <p:ph type="sldNum" sz="quarter" idx="12"/>
          </p:nvPr>
        </p:nvSpPr>
        <p:spPr>
          <a:xfrm>
            <a:off x="5418905" y="9911199"/>
            <a:ext cx="1764295" cy="569325"/>
          </a:xfrm>
          <a:prstGeom prst="rect">
            <a:avLst/>
          </a:prstGeom>
        </p:spPr>
        <p:txBody>
          <a:bodyPr lIns="99569" tIns="49785" rIns="99569" bIns="49785"/>
          <a:lstStyle/>
          <a:p>
            <a:fld id="{A3A73931-6092-44D0-B9D2-79EB39BE686A}" type="slidenum">
              <a:rPr kumimoji="1" lang="ja-JP" altLang="en-US" smtClean="0"/>
              <a:t>‹#›</a:t>
            </a:fld>
            <a:endParaRPr kumimoji="1" lang="ja-JP" altLang="en-US"/>
          </a:p>
        </p:txBody>
      </p:sp>
    </p:spTree>
    <p:extLst>
      <p:ext uri="{BB962C8B-B14F-4D97-AF65-F5344CB8AC3E}">
        <p14:creationId xmlns:p14="http://schemas.microsoft.com/office/powerpoint/2010/main" val="17061568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124"/>
            <a:ext cx="6427074" cy="2292912"/>
          </a:xfrm>
          <a:prstGeom prst="rect">
            <a:avLst/>
          </a:prstGeom>
        </p:spPr>
        <p:txBody>
          <a:bodyPr lIns="99569" tIns="49785" rIns="99569" bIns="49785"/>
          <a:lstStyle/>
          <a:p>
            <a:r>
              <a:rPr kumimoji="1" lang="ja-JP" altLang="en-US"/>
              <a:t>マスター タイトルの書式設定</a:t>
            </a:r>
          </a:p>
        </p:txBody>
      </p:sp>
      <p:sp>
        <p:nvSpPr>
          <p:cNvPr id="3" name="サブタイトル 2"/>
          <p:cNvSpPr>
            <a:spLocks noGrp="1"/>
          </p:cNvSpPr>
          <p:nvPr>
            <p:ph type="subTitle" idx="1"/>
          </p:nvPr>
        </p:nvSpPr>
        <p:spPr>
          <a:xfrm>
            <a:off x="1134190" y="6059594"/>
            <a:ext cx="5292884" cy="2733330"/>
          </a:xfrm>
          <a:prstGeom prst="rect">
            <a:avLst/>
          </a:prstGeom>
        </p:spPr>
        <p:txBody>
          <a:bodyPr lIns="99569" tIns="49785" rIns="99569" bIns="49785"/>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a:xfrm>
            <a:off x="378063" y="9911959"/>
            <a:ext cx="1764295" cy="568944"/>
          </a:xfrm>
          <a:prstGeom prst="rect">
            <a:avLst/>
          </a:prstGeom>
        </p:spPr>
        <p:txBody>
          <a:bodyPr lIns="99569" tIns="49785" rIns="99569" bIns="49785"/>
          <a:lstStyle/>
          <a:p>
            <a:fld id="{FD624BB0-7A5D-4F0A-9F5B-E1EAA5F768C2}" type="datetimeFigureOut">
              <a:rPr kumimoji="1" lang="ja-JP" altLang="en-US" smtClean="0"/>
              <a:t>2025/2/3</a:t>
            </a:fld>
            <a:endParaRPr kumimoji="1" lang="ja-JP" altLang="en-US"/>
          </a:p>
        </p:txBody>
      </p:sp>
      <p:sp>
        <p:nvSpPr>
          <p:cNvPr id="5" name="フッター プレースホルダー 4"/>
          <p:cNvSpPr>
            <a:spLocks noGrp="1"/>
          </p:cNvSpPr>
          <p:nvPr>
            <p:ph type="ftr" sz="quarter" idx="11"/>
          </p:nvPr>
        </p:nvSpPr>
        <p:spPr>
          <a:xfrm>
            <a:off x="2583432" y="9911959"/>
            <a:ext cx="2394400" cy="568944"/>
          </a:xfrm>
          <a:prstGeom prst="rect">
            <a:avLst/>
          </a:prstGeom>
        </p:spPr>
        <p:txBody>
          <a:bodyPr lIns="99569" tIns="49785" rIns="99569" bIns="49785"/>
          <a:lstStyle/>
          <a:p>
            <a:endParaRPr kumimoji="1" lang="ja-JP" altLang="en-US"/>
          </a:p>
        </p:txBody>
      </p:sp>
      <p:sp>
        <p:nvSpPr>
          <p:cNvPr id="6" name="スライド番号プレースホルダー 5"/>
          <p:cNvSpPr>
            <a:spLocks noGrp="1"/>
          </p:cNvSpPr>
          <p:nvPr>
            <p:ph type="sldNum" sz="quarter" idx="12"/>
          </p:nvPr>
        </p:nvSpPr>
        <p:spPr>
          <a:xfrm>
            <a:off x="5418905" y="9911959"/>
            <a:ext cx="1764295" cy="568944"/>
          </a:xfrm>
          <a:prstGeom prst="rect">
            <a:avLst/>
          </a:prstGeom>
        </p:spPr>
        <p:txBody>
          <a:bodyPr lIns="99569" tIns="49785" rIns="99569" bIns="49785"/>
          <a:lstStyle/>
          <a:p>
            <a:fld id="{DA3E0F2F-3A19-4448-97D2-2BD8B1C11586}" type="slidenum">
              <a:rPr kumimoji="1" lang="ja-JP" altLang="en-US" smtClean="0"/>
              <a:t>‹#›</a:t>
            </a:fld>
            <a:endParaRPr kumimoji="1" lang="ja-JP" altLang="en-US"/>
          </a:p>
        </p:txBody>
      </p:sp>
    </p:spTree>
    <p:extLst>
      <p:ext uri="{BB962C8B-B14F-4D97-AF65-F5344CB8AC3E}">
        <p14:creationId xmlns:p14="http://schemas.microsoft.com/office/powerpoint/2010/main" val="25221889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422"/>
            <a:ext cx="6805137" cy="1782233"/>
          </a:xfrm>
          <a:prstGeom prst="rect">
            <a:avLst/>
          </a:prstGeom>
        </p:spPr>
        <p:txBody>
          <a:bodyPr lIns="99569" tIns="49785" rIns="99569" bIns="49785"/>
          <a:lstStyle/>
          <a:p>
            <a:r>
              <a:rPr kumimoji="1" lang="ja-JP" altLang="en-US"/>
              <a:t>マスター タイトルの書式設定</a:t>
            </a:r>
          </a:p>
        </p:txBody>
      </p:sp>
      <p:sp>
        <p:nvSpPr>
          <p:cNvPr id="3" name="コンテンツ プレースホルダー 2"/>
          <p:cNvSpPr>
            <a:spLocks noGrp="1"/>
          </p:cNvSpPr>
          <p:nvPr>
            <p:ph idx="1"/>
          </p:nvPr>
        </p:nvSpPr>
        <p:spPr>
          <a:xfrm>
            <a:off x="378063" y="2495127"/>
            <a:ext cx="6805137" cy="7056959"/>
          </a:xfrm>
          <a:prstGeom prst="rect">
            <a:avLst/>
          </a:prstGeom>
        </p:spPr>
        <p:txBody>
          <a:bodyPr lIns="99569" tIns="49785" rIns="99569" bIns="49785"/>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378063" y="9911959"/>
            <a:ext cx="1764295" cy="568944"/>
          </a:xfrm>
          <a:prstGeom prst="rect">
            <a:avLst/>
          </a:prstGeom>
        </p:spPr>
        <p:txBody>
          <a:bodyPr lIns="99569" tIns="49785" rIns="99569" bIns="49785"/>
          <a:lstStyle/>
          <a:p>
            <a:fld id="{FD624BB0-7A5D-4F0A-9F5B-E1EAA5F768C2}" type="datetimeFigureOut">
              <a:rPr kumimoji="1" lang="ja-JP" altLang="en-US" smtClean="0"/>
              <a:t>2025/2/3</a:t>
            </a:fld>
            <a:endParaRPr kumimoji="1" lang="ja-JP" altLang="en-US"/>
          </a:p>
        </p:txBody>
      </p:sp>
      <p:sp>
        <p:nvSpPr>
          <p:cNvPr id="5" name="フッター プレースホルダー 4"/>
          <p:cNvSpPr>
            <a:spLocks noGrp="1"/>
          </p:cNvSpPr>
          <p:nvPr>
            <p:ph type="ftr" sz="quarter" idx="11"/>
          </p:nvPr>
        </p:nvSpPr>
        <p:spPr>
          <a:xfrm>
            <a:off x="2583432" y="9911959"/>
            <a:ext cx="2394400" cy="568944"/>
          </a:xfrm>
          <a:prstGeom prst="rect">
            <a:avLst/>
          </a:prstGeom>
        </p:spPr>
        <p:txBody>
          <a:bodyPr lIns="99569" tIns="49785" rIns="99569" bIns="49785"/>
          <a:lstStyle/>
          <a:p>
            <a:endParaRPr kumimoji="1" lang="ja-JP" altLang="en-US"/>
          </a:p>
        </p:txBody>
      </p:sp>
      <p:sp>
        <p:nvSpPr>
          <p:cNvPr id="6" name="スライド番号プレースホルダー 5"/>
          <p:cNvSpPr>
            <a:spLocks noGrp="1"/>
          </p:cNvSpPr>
          <p:nvPr>
            <p:ph type="sldNum" sz="quarter" idx="12"/>
          </p:nvPr>
        </p:nvSpPr>
        <p:spPr>
          <a:xfrm>
            <a:off x="5418905" y="9911959"/>
            <a:ext cx="1764295" cy="568944"/>
          </a:xfrm>
          <a:prstGeom prst="rect">
            <a:avLst/>
          </a:prstGeom>
        </p:spPr>
        <p:txBody>
          <a:bodyPr lIns="99569" tIns="49785" rIns="99569" bIns="49785"/>
          <a:lstStyle/>
          <a:p>
            <a:fld id="{DA3E0F2F-3A19-4448-97D2-2BD8B1C11586}" type="slidenum">
              <a:rPr kumimoji="1" lang="ja-JP" altLang="en-US" smtClean="0"/>
              <a:t>‹#›</a:t>
            </a:fld>
            <a:endParaRPr kumimoji="1" lang="ja-JP" altLang="en-US"/>
          </a:p>
        </p:txBody>
      </p:sp>
    </p:spTree>
    <p:extLst>
      <p:ext uri="{BB962C8B-B14F-4D97-AF65-F5344CB8AC3E}">
        <p14:creationId xmlns:p14="http://schemas.microsoft.com/office/powerpoint/2010/main" val="39219712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6850" y="6871881"/>
            <a:ext cx="6427074" cy="2123257"/>
          </a:xfrm>
          <a:prstGeom prst="rect">
            <a:avLst/>
          </a:prstGeom>
        </p:spPr>
        <p:txBody>
          <a:bodyPr lIns="99569" tIns="49785" rIns="99569" bIns="49785" anchor="t"/>
          <a:lstStyle>
            <a:lvl1pPr algn="l">
              <a:defRPr sz="44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6850" y="4532700"/>
            <a:ext cx="6427074" cy="2339181"/>
          </a:xfrm>
          <a:prstGeom prst="rect">
            <a:avLst/>
          </a:prstGeom>
        </p:spPr>
        <p:txBody>
          <a:bodyPr lIns="99569" tIns="49785" rIns="99569" bIns="49785"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a:xfrm>
            <a:off x="378063" y="9911959"/>
            <a:ext cx="1764295" cy="568944"/>
          </a:xfrm>
          <a:prstGeom prst="rect">
            <a:avLst/>
          </a:prstGeom>
        </p:spPr>
        <p:txBody>
          <a:bodyPr lIns="99569" tIns="49785" rIns="99569" bIns="49785"/>
          <a:lstStyle/>
          <a:p>
            <a:fld id="{FD624BB0-7A5D-4F0A-9F5B-E1EAA5F768C2}" type="datetimeFigureOut">
              <a:rPr kumimoji="1" lang="ja-JP" altLang="en-US" smtClean="0"/>
              <a:t>2025/2/3</a:t>
            </a:fld>
            <a:endParaRPr kumimoji="1" lang="ja-JP" altLang="en-US"/>
          </a:p>
        </p:txBody>
      </p:sp>
      <p:sp>
        <p:nvSpPr>
          <p:cNvPr id="5" name="フッター プレースホルダー 4"/>
          <p:cNvSpPr>
            <a:spLocks noGrp="1"/>
          </p:cNvSpPr>
          <p:nvPr>
            <p:ph type="ftr" sz="quarter" idx="11"/>
          </p:nvPr>
        </p:nvSpPr>
        <p:spPr>
          <a:xfrm>
            <a:off x="2583432" y="9911959"/>
            <a:ext cx="2394400" cy="568944"/>
          </a:xfrm>
          <a:prstGeom prst="rect">
            <a:avLst/>
          </a:prstGeom>
        </p:spPr>
        <p:txBody>
          <a:bodyPr lIns="99569" tIns="49785" rIns="99569" bIns="49785"/>
          <a:lstStyle/>
          <a:p>
            <a:endParaRPr kumimoji="1" lang="ja-JP" altLang="en-US"/>
          </a:p>
        </p:txBody>
      </p:sp>
      <p:sp>
        <p:nvSpPr>
          <p:cNvPr id="6" name="スライド番号プレースホルダー 5"/>
          <p:cNvSpPr>
            <a:spLocks noGrp="1"/>
          </p:cNvSpPr>
          <p:nvPr>
            <p:ph type="sldNum" sz="quarter" idx="12"/>
          </p:nvPr>
        </p:nvSpPr>
        <p:spPr>
          <a:xfrm>
            <a:off x="5418905" y="9911959"/>
            <a:ext cx="1764295" cy="568944"/>
          </a:xfrm>
          <a:prstGeom prst="rect">
            <a:avLst/>
          </a:prstGeom>
        </p:spPr>
        <p:txBody>
          <a:bodyPr lIns="99569" tIns="49785" rIns="99569" bIns="49785"/>
          <a:lstStyle/>
          <a:p>
            <a:fld id="{DA3E0F2F-3A19-4448-97D2-2BD8B1C11586}" type="slidenum">
              <a:rPr kumimoji="1" lang="ja-JP" altLang="en-US" smtClean="0"/>
              <a:t>‹#›</a:t>
            </a:fld>
            <a:endParaRPr kumimoji="1" lang="ja-JP" altLang="en-US"/>
          </a:p>
        </p:txBody>
      </p:sp>
    </p:spTree>
    <p:extLst>
      <p:ext uri="{BB962C8B-B14F-4D97-AF65-F5344CB8AC3E}">
        <p14:creationId xmlns:p14="http://schemas.microsoft.com/office/powerpoint/2010/main" val="42692270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422"/>
            <a:ext cx="6805137" cy="1782233"/>
          </a:xfrm>
          <a:prstGeom prst="rect">
            <a:avLst/>
          </a:prstGeom>
        </p:spPr>
        <p:txBody>
          <a:bodyPr lIns="99569" tIns="49785" rIns="99569" bIns="49785"/>
          <a:lstStyle/>
          <a:p>
            <a:r>
              <a:rPr kumimoji="1" lang="ja-JP" altLang="en-US"/>
              <a:t>マスター タイトルの書式設定</a:t>
            </a:r>
          </a:p>
        </p:txBody>
      </p:sp>
      <p:sp>
        <p:nvSpPr>
          <p:cNvPr id="3" name="コンテンツ プレースホルダー 2"/>
          <p:cNvSpPr>
            <a:spLocks noGrp="1"/>
          </p:cNvSpPr>
          <p:nvPr>
            <p:ph sz="half" idx="1"/>
          </p:nvPr>
        </p:nvSpPr>
        <p:spPr>
          <a:xfrm>
            <a:off x="378063" y="2495127"/>
            <a:ext cx="3318554" cy="7056959"/>
          </a:xfrm>
          <a:prstGeom prst="rect">
            <a:avLst/>
          </a:prstGeom>
        </p:spPr>
        <p:txBody>
          <a:bodyPr lIns="99569" tIns="49785" rIns="99569" bIns="49785"/>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864646" y="2495127"/>
            <a:ext cx="3318554" cy="7056959"/>
          </a:xfrm>
          <a:prstGeom prst="rect">
            <a:avLst/>
          </a:prstGeom>
        </p:spPr>
        <p:txBody>
          <a:bodyPr lIns="99569" tIns="49785" rIns="99569" bIns="49785"/>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a:xfrm>
            <a:off x="378063" y="9911959"/>
            <a:ext cx="1764295" cy="568944"/>
          </a:xfrm>
          <a:prstGeom prst="rect">
            <a:avLst/>
          </a:prstGeom>
        </p:spPr>
        <p:txBody>
          <a:bodyPr lIns="99569" tIns="49785" rIns="99569" bIns="49785"/>
          <a:lstStyle/>
          <a:p>
            <a:fld id="{FD624BB0-7A5D-4F0A-9F5B-E1EAA5F768C2}" type="datetimeFigureOut">
              <a:rPr kumimoji="1" lang="ja-JP" altLang="en-US" smtClean="0"/>
              <a:t>2025/2/3</a:t>
            </a:fld>
            <a:endParaRPr kumimoji="1" lang="ja-JP" altLang="en-US"/>
          </a:p>
        </p:txBody>
      </p:sp>
      <p:sp>
        <p:nvSpPr>
          <p:cNvPr id="6" name="フッター プレースホルダー 5"/>
          <p:cNvSpPr>
            <a:spLocks noGrp="1"/>
          </p:cNvSpPr>
          <p:nvPr>
            <p:ph type="ftr" sz="quarter" idx="11"/>
          </p:nvPr>
        </p:nvSpPr>
        <p:spPr>
          <a:xfrm>
            <a:off x="2583432" y="9911959"/>
            <a:ext cx="2394400" cy="568944"/>
          </a:xfrm>
          <a:prstGeom prst="rect">
            <a:avLst/>
          </a:prstGeom>
        </p:spPr>
        <p:txBody>
          <a:bodyPr lIns="99569" tIns="49785" rIns="99569" bIns="49785"/>
          <a:lstStyle/>
          <a:p>
            <a:endParaRPr kumimoji="1" lang="ja-JP" altLang="en-US"/>
          </a:p>
        </p:txBody>
      </p:sp>
      <p:sp>
        <p:nvSpPr>
          <p:cNvPr id="7" name="スライド番号プレースホルダー 6"/>
          <p:cNvSpPr>
            <a:spLocks noGrp="1"/>
          </p:cNvSpPr>
          <p:nvPr>
            <p:ph type="sldNum" sz="quarter" idx="12"/>
          </p:nvPr>
        </p:nvSpPr>
        <p:spPr>
          <a:xfrm>
            <a:off x="5418905" y="9911959"/>
            <a:ext cx="1764295" cy="568944"/>
          </a:xfrm>
          <a:prstGeom prst="rect">
            <a:avLst/>
          </a:prstGeom>
        </p:spPr>
        <p:txBody>
          <a:bodyPr lIns="99569" tIns="49785" rIns="99569" bIns="49785"/>
          <a:lstStyle/>
          <a:p>
            <a:fld id="{DA3E0F2F-3A19-4448-97D2-2BD8B1C11586}" type="slidenum">
              <a:rPr kumimoji="1" lang="ja-JP" altLang="en-US" smtClean="0"/>
              <a:t>‹#›</a:t>
            </a:fld>
            <a:endParaRPr kumimoji="1" lang="ja-JP" altLang="en-US"/>
          </a:p>
        </p:txBody>
      </p:sp>
    </p:spTree>
    <p:extLst>
      <p:ext uri="{BB962C8B-B14F-4D97-AF65-F5344CB8AC3E}">
        <p14:creationId xmlns:p14="http://schemas.microsoft.com/office/powerpoint/2010/main" val="23035275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422"/>
            <a:ext cx="6805137" cy="1782233"/>
          </a:xfrm>
          <a:prstGeom prst="rect">
            <a:avLst/>
          </a:prstGeom>
        </p:spPr>
        <p:txBody>
          <a:bodyPr lIns="99569" tIns="49785" rIns="99569" bIns="49785"/>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394020"/>
            <a:ext cx="3341309" cy="997365"/>
          </a:xfrm>
          <a:prstGeom prst="rect">
            <a:avLst/>
          </a:prstGeom>
        </p:spPr>
        <p:txBody>
          <a:bodyPr lIns="99569" tIns="49785" rIns="99569" bIns="49785"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8063" y="3391385"/>
            <a:ext cx="3341309" cy="6160700"/>
          </a:xfrm>
          <a:prstGeom prst="rect">
            <a:avLst/>
          </a:prstGeom>
        </p:spPr>
        <p:txBody>
          <a:bodyPr lIns="99569" tIns="49785" rIns="99569" bIns="49785"/>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41893" y="2394020"/>
            <a:ext cx="3341308" cy="997365"/>
          </a:xfrm>
          <a:prstGeom prst="rect">
            <a:avLst/>
          </a:prstGeom>
        </p:spPr>
        <p:txBody>
          <a:bodyPr lIns="99569" tIns="49785" rIns="99569" bIns="49785"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41893" y="3391385"/>
            <a:ext cx="3341308" cy="6160700"/>
          </a:xfrm>
          <a:prstGeom prst="rect">
            <a:avLst/>
          </a:prstGeom>
        </p:spPr>
        <p:txBody>
          <a:bodyPr lIns="99569" tIns="49785" rIns="99569" bIns="49785"/>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a:xfrm>
            <a:off x="378063" y="9911959"/>
            <a:ext cx="1764295" cy="568944"/>
          </a:xfrm>
          <a:prstGeom prst="rect">
            <a:avLst/>
          </a:prstGeom>
        </p:spPr>
        <p:txBody>
          <a:bodyPr lIns="99569" tIns="49785" rIns="99569" bIns="49785"/>
          <a:lstStyle/>
          <a:p>
            <a:fld id="{FD624BB0-7A5D-4F0A-9F5B-E1EAA5F768C2}" type="datetimeFigureOut">
              <a:rPr kumimoji="1" lang="ja-JP" altLang="en-US" smtClean="0"/>
              <a:t>2025/2/3</a:t>
            </a:fld>
            <a:endParaRPr kumimoji="1" lang="ja-JP" altLang="en-US"/>
          </a:p>
        </p:txBody>
      </p:sp>
      <p:sp>
        <p:nvSpPr>
          <p:cNvPr id="8" name="フッター プレースホルダー 7"/>
          <p:cNvSpPr>
            <a:spLocks noGrp="1"/>
          </p:cNvSpPr>
          <p:nvPr>
            <p:ph type="ftr" sz="quarter" idx="11"/>
          </p:nvPr>
        </p:nvSpPr>
        <p:spPr>
          <a:xfrm>
            <a:off x="2583432" y="9911959"/>
            <a:ext cx="2394400" cy="568944"/>
          </a:xfrm>
          <a:prstGeom prst="rect">
            <a:avLst/>
          </a:prstGeom>
        </p:spPr>
        <p:txBody>
          <a:bodyPr lIns="99569" tIns="49785" rIns="99569" bIns="49785"/>
          <a:lstStyle/>
          <a:p>
            <a:endParaRPr kumimoji="1" lang="ja-JP" altLang="en-US"/>
          </a:p>
        </p:txBody>
      </p:sp>
      <p:sp>
        <p:nvSpPr>
          <p:cNvPr id="9" name="スライド番号プレースホルダー 8"/>
          <p:cNvSpPr>
            <a:spLocks noGrp="1"/>
          </p:cNvSpPr>
          <p:nvPr>
            <p:ph type="sldNum" sz="quarter" idx="12"/>
          </p:nvPr>
        </p:nvSpPr>
        <p:spPr>
          <a:xfrm>
            <a:off x="5418905" y="9911959"/>
            <a:ext cx="1764295" cy="568944"/>
          </a:xfrm>
          <a:prstGeom prst="rect">
            <a:avLst/>
          </a:prstGeom>
        </p:spPr>
        <p:txBody>
          <a:bodyPr lIns="99569" tIns="49785" rIns="99569" bIns="49785"/>
          <a:lstStyle/>
          <a:p>
            <a:fld id="{DA3E0F2F-3A19-4448-97D2-2BD8B1C11586}" type="slidenum">
              <a:rPr kumimoji="1" lang="ja-JP" altLang="en-US" smtClean="0"/>
              <a:t>‹#›</a:t>
            </a:fld>
            <a:endParaRPr kumimoji="1" lang="ja-JP" altLang="en-US"/>
          </a:p>
        </p:txBody>
      </p:sp>
    </p:spTree>
    <p:extLst>
      <p:ext uri="{BB962C8B-B14F-4D97-AF65-F5344CB8AC3E}">
        <p14:creationId xmlns:p14="http://schemas.microsoft.com/office/powerpoint/2010/main" val="27735877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422"/>
            <a:ext cx="6805137" cy="1782233"/>
          </a:xfrm>
          <a:prstGeom prst="rect">
            <a:avLst/>
          </a:prstGeom>
        </p:spPr>
        <p:txBody>
          <a:bodyPr lIns="99569" tIns="49785" rIns="99569" bIns="49785"/>
          <a:lstStyle/>
          <a:p>
            <a:r>
              <a:rPr kumimoji="1" lang="ja-JP" altLang="en-US"/>
              <a:t>マスター タイトルの書式設定</a:t>
            </a:r>
          </a:p>
        </p:txBody>
      </p:sp>
      <p:sp>
        <p:nvSpPr>
          <p:cNvPr id="3" name="日付プレースホルダー 2"/>
          <p:cNvSpPr>
            <a:spLocks noGrp="1"/>
          </p:cNvSpPr>
          <p:nvPr>
            <p:ph type="dt" sz="half" idx="10"/>
          </p:nvPr>
        </p:nvSpPr>
        <p:spPr>
          <a:xfrm>
            <a:off x="378063" y="9911959"/>
            <a:ext cx="1764295" cy="568944"/>
          </a:xfrm>
          <a:prstGeom prst="rect">
            <a:avLst/>
          </a:prstGeom>
        </p:spPr>
        <p:txBody>
          <a:bodyPr lIns="99569" tIns="49785" rIns="99569" bIns="49785"/>
          <a:lstStyle/>
          <a:p>
            <a:fld id="{FD624BB0-7A5D-4F0A-9F5B-E1EAA5F768C2}" type="datetimeFigureOut">
              <a:rPr kumimoji="1" lang="ja-JP" altLang="en-US" smtClean="0"/>
              <a:t>2025/2/3</a:t>
            </a:fld>
            <a:endParaRPr kumimoji="1" lang="ja-JP" altLang="en-US"/>
          </a:p>
        </p:txBody>
      </p:sp>
      <p:sp>
        <p:nvSpPr>
          <p:cNvPr id="4" name="フッター プレースホルダー 3"/>
          <p:cNvSpPr>
            <a:spLocks noGrp="1"/>
          </p:cNvSpPr>
          <p:nvPr>
            <p:ph type="ftr" sz="quarter" idx="11"/>
          </p:nvPr>
        </p:nvSpPr>
        <p:spPr>
          <a:xfrm>
            <a:off x="2583432" y="9911959"/>
            <a:ext cx="2394400" cy="568944"/>
          </a:xfrm>
          <a:prstGeom prst="rect">
            <a:avLst/>
          </a:prstGeom>
        </p:spPr>
        <p:txBody>
          <a:bodyPr lIns="99569" tIns="49785" rIns="99569" bIns="49785"/>
          <a:lstStyle/>
          <a:p>
            <a:endParaRPr kumimoji="1" lang="ja-JP" altLang="en-US"/>
          </a:p>
        </p:txBody>
      </p:sp>
      <p:sp>
        <p:nvSpPr>
          <p:cNvPr id="5" name="スライド番号プレースホルダー 4"/>
          <p:cNvSpPr>
            <a:spLocks noGrp="1"/>
          </p:cNvSpPr>
          <p:nvPr>
            <p:ph type="sldNum" sz="quarter" idx="12"/>
          </p:nvPr>
        </p:nvSpPr>
        <p:spPr>
          <a:xfrm>
            <a:off x="5418905" y="9911959"/>
            <a:ext cx="1764295" cy="568944"/>
          </a:xfrm>
          <a:prstGeom prst="rect">
            <a:avLst/>
          </a:prstGeom>
        </p:spPr>
        <p:txBody>
          <a:bodyPr lIns="99569" tIns="49785" rIns="99569" bIns="49785"/>
          <a:lstStyle/>
          <a:p>
            <a:fld id="{DA3E0F2F-3A19-4448-97D2-2BD8B1C11586}" type="slidenum">
              <a:rPr kumimoji="1" lang="ja-JP" altLang="en-US" smtClean="0"/>
              <a:t>‹#›</a:t>
            </a:fld>
            <a:endParaRPr kumimoji="1" lang="ja-JP" altLang="en-US"/>
          </a:p>
        </p:txBody>
      </p:sp>
    </p:spTree>
    <p:extLst>
      <p:ext uri="{BB962C8B-B14F-4D97-AF65-F5344CB8AC3E}">
        <p14:creationId xmlns:p14="http://schemas.microsoft.com/office/powerpoint/2010/main" val="29323182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378063" y="9911959"/>
            <a:ext cx="1764295" cy="568944"/>
          </a:xfrm>
          <a:prstGeom prst="rect">
            <a:avLst/>
          </a:prstGeom>
        </p:spPr>
        <p:txBody>
          <a:bodyPr lIns="99569" tIns="49785" rIns="99569" bIns="49785"/>
          <a:lstStyle/>
          <a:p>
            <a:fld id="{FD624BB0-7A5D-4F0A-9F5B-E1EAA5F768C2}" type="datetimeFigureOut">
              <a:rPr kumimoji="1" lang="ja-JP" altLang="en-US" smtClean="0"/>
              <a:t>2025/2/3</a:t>
            </a:fld>
            <a:endParaRPr kumimoji="1" lang="ja-JP" altLang="en-US"/>
          </a:p>
        </p:txBody>
      </p:sp>
      <p:sp>
        <p:nvSpPr>
          <p:cNvPr id="3" name="フッター プレースホルダー 2"/>
          <p:cNvSpPr>
            <a:spLocks noGrp="1"/>
          </p:cNvSpPr>
          <p:nvPr>
            <p:ph type="ftr" sz="quarter" idx="11"/>
          </p:nvPr>
        </p:nvSpPr>
        <p:spPr>
          <a:xfrm>
            <a:off x="2583432" y="9911959"/>
            <a:ext cx="2394400" cy="568944"/>
          </a:xfrm>
          <a:prstGeom prst="rect">
            <a:avLst/>
          </a:prstGeom>
        </p:spPr>
        <p:txBody>
          <a:bodyPr lIns="99569" tIns="49785" rIns="99569" bIns="49785"/>
          <a:lstStyle/>
          <a:p>
            <a:endParaRPr kumimoji="1" lang="ja-JP" altLang="en-US"/>
          </a:p>
        </p:txBody>
      </p:sp>
      <p:sp>
        <p:nvSpPr>
          <p:cNvPr id="4" name="スライド番号プレースホルダー 3"/>
          <p:cNvSpPr>
            <a:spLocks noGrp="1"/>
          </p:cNvSpPr>
          <p:nvPr>
            <p:ph type="sldNum" sz="quarter" idx="12"/>
          </p:nvPr>
        </p:nvSpPr>
        <p:spPr>
          <a:xfrm>
            <a:off x="5418905" y="9911959"/>
            <a:ext cx="1764295" cy="568944"/>
          </a:xfrm>
          <a:prstGeom prst="rect">
            <a:avLst/>
          </a:prstGeom>
        </p:spPr>
        <p:txBody>
          <a:bodyPr lIns="99569" tIns="49785" rIns="99569" bIns="49785"/>
          <a:lstStyle/>
          <a:p>
            <a:fld id="{DA3E0F2F-3A19-4448-97D2-2BD8B1C11586}" type="slidenum">
              <a:rPr kumimoji="1" lang="ja-JP" altLang="en-US" smtClean="0"/>
              <a:t>‹#›</a:t>
            </a:fld>
            <a:endParaRPr kumimoji="1" lang="ja-JP" altLang="en-US"/>
          </a:p>
        </p:txBody>
      </p:sp>
    </p:spTree>
    <p:extLst>
      <p:ext uri="{BB962C8B-B14F-4D97-AF65-F5344CB8AC3E}">
        <p14:creationId xmlns:p14="http://schemas.microsoft.com/office/powerpoint/2010/main" val="32074120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4994"/>
            <a:ext cx="2487166" cy="1813080"/>
          </a:xfrm>
          <a:prstGeom prst="rect">
            <a:avLst/>
          </a:prstGeom>
        </p:spPr>
        <p:txBody>
          <a:bodyPr lIns="99569" tIns="49785" rIns="99569" bIns="49785" anchor="b"/>
          <a:lstStyle>
            <a:lvl1pPr algn="l">
              <a:defRPr sz="22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6244" y="424995"/>
            <a:ext cx="4226956" cy="9127091"/>
          </a:xfrm>
          <a:prstGeom prst="rect">
            <a:avLst/>
          </a:prstGeom>
        </p:spPr>
        <p:txBody>
          <a:bodyPr lIns="99569" tIns="49785" rIns="99569" bIns="49785"/>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8063" y="2238074"/>
            <a:ext cx="2487166" cy="7314011"/>
          </a:xfrm>
          <a:prstGeom prst="rect">
            <a:avLst/>
          </a:prstGeom>
        </p:spPr>
        <p:txBody>
          <a:bodyPr lIns="99569" tIns="49785" rIns="99569" bIns="49785"/>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378063" y="9911959"/>
            <a:ext cx="1764295" cy="568944"/>
          </a:xfrm>
          <a:prstGeom prst="rect">
            <a:avLst/>
          </a:prstGeom>
        </p:spPr>
        <p:txBody>
          <a:bodyPr lIns="99569" tIns="49785" rIns="99569" bIns="49785"/>
          <a:lstStyle/>
          <a:p>
            <a:fld id="{FD624BB0-7A5D-4F0A-9F5B-E1EAA5F768C2}" type="datetimeFigureOut">
              <a:rPr kumimoji="1" lang="ja-JP" altLang="en-US" smtClean="0"/>
              <a:t>2025/2/3</a:t>
            </a:fld>
            <a:endParaRPr kumimoji="1" lang="ja-JP" altLang="en-US"/>
          </a:p>
        </p:txBody>
      </p:sp>
      <p:sp>
        <p:nvSpPr>
          <p:cNvPr id="6" name="フッター プレースホルダー 5"/>
          <p:cNvSpPr>
            <a:spLocks noGrp="1"/>
          </p:cNvSpPr>
          <p:nvPr>
            <p:ph type="ftr" sz="quarter" idx="11"/>
          </p:nvPr>
        </p:nvSpPr>
        <p:spPr>
          <a:xfrm>
            <a:off x="2583432" y="9911959"/>
            <a:ext cx="2394400" cy="568944"/>
          </a:xfrm>
          <a:prstGeom prst="rect">
            <a:avLst/>
          </a:prstGeom>
        </p:spPr>
        <p:txBody>
          <a:bodyPr lIns="99569" tIns="49785" rIns="99569" bIns="49785"/>
          <a:lstStyle/>
          <a:p>
            <a:endParaRPr kumimoji="1" lang="ja-JP" altLang="en-US"/>
          </a:p>
        </p:txBody>
      </p:sp>
      <p:sp>
        <p:nvSpPr>
          <p:cNvPr id="7" name="スライド番号プレースホルダー 6"/>
          <p:cNvSpPr>
            <a:spLocks noGrp="1"/>
          </p:cNvSpPr>
          <p:nvPr>
            <p:ph type="sldNum" sz="quarter" idx="12"/>
          </p:nvPr>
        </p:nvSpPr>
        <p:spPr>
          <a:xfrm>
            <a:off x="5418905" y="9911959"/>
            <a:ext cx="1764295" cy="568944"/>
          </a:xfrm>
          <a:prstGeom prst="rect">
            <a:avLst/>
          </a:prstGeom>
        </p:spPr>
        <p:txBody>
          <a:bodyPr lIns="99569" tIns="49785" rIns="99569" bIns="49785"/>
          <a:lstStyle/>
          <a:p>
            <a:fld id="{DA3E0F2F-3A19-4448-97D2-2BD8B1C11586}" type="slidenum">
              <a:rPr kumimoji="1" lang="ja-JP" altLang="en-US" smtClean="0"/>
              <a:t>‹#›</a:t>
            </a:fld>
            <a:endParaRPr kumimoji="1" lang="ja-JP" altLang="en-US"/>
          </a:p>
        </p:txBody>
      </p:sp>
    </p:spTree>
    <p:extLst>
      <p:ext uri="{BB962C8B-B14F-4D97-AF65-F5344CB8AC3E}">
        <p14:creationId xmlns:p14="http://schemas.microsoft.com/office/powerpoint/2010/main" val="1897379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232"/>
            <a:ext cx="6805137" cy="1782233"/>
          </a:xfrm>
          <a:prstGeom prst="rect">
            <a:avLst/>
          </a:prstGeom>
        </p:spPr>
        <p:txBody>
          <a:bodyPr lIns="99569" tIns="49785" rIns="99569" bIns="49785"/>
          <a:lstStyle/>
          <a:p>
            <a:r>
              <a:rPr kumimoji="1" lang="ja-JP" altLang="en-US"/>
              <a:t>マスター タイトルの書式設定</a:t>
            </a:r>
          </a:p>
        </p:txBody>
      </p:sp>
      <p:sp>
        <p:nvSpPr>
          <p:cNvPr id="3" name="コンテンツ プレースホルダー 2"/>
          <p:cNvSpPr>
            <a:spLocks noGrp="1"/>
          </p:cNvSpPr>
          <p:nvPr>
            <p:ph idx="1"/>
          </p:nvPr>
        </p:nvSpPr>
        <p:spPr>
          <a:xfrm>
            <a:off x="378063" y="2495128"/>
            <a:ext cx="6805137" cy="7057150"/>
          </a:xfrm>
          <a:prstGeom prst="rect">
            <a:avLst/>
          </a:prstGeom>
        </p:spPr>
        <p:txBody>
          <a:bodyPr lIns="99569" tIns="49785" rIns="99569" bIns="49785"/>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378063" y="9911199"/>
            <a:ext cx="1764295" cy="569325"/>
          </a:xfrm>
          <a:prstGeom prst="rect">
            <a:avLst/>
          </a:prstGeom>
        </p:spPr>
        <p:txBody>
          <a:bodyPr lIns="99569" tIns="49785" rIns="99569" bIns="49785"/>
          <a:lstStyle/>
          <a:p>
            <a:fld id="{2B72BEEC-B41A-48C5-B6DF-6ECFEB5CA688}" type="datetimeFigureOut">
              <a:rPr kumimoji="1" lang="ja-JP" altLang="en-US" smtClean="0"/>
              <a:t>2025/2/3</a:t>
            </a:fld>
            <a:endParaRPr kumimoji="1" lang="ja-JP" altLang="en-US"/>
          </a:p>
        </p:txBody>
      </p:sp>
      <p:sp>
        <p:nvSpPr>
          <p:cNvPr id="5" name="フッター プレースホルダー 4"/>
          <p:cNvSpPr>
            <a:spLocks noGrp="1"/>
          </p:cNvSpPr>
          <p:nvPr>
            <p:ph type="ftr" sz="quarter" idx="11"/>
          </p:nvPr>
        </p:nvSpPr>
        <p:spPr>
          <a:xfrm>
            <a:off x="2583432" y="9911199"/>
            <a:ext cx="2394400" cy="569325"/>
          </a:xfrm>
          <a:prstGeom prst="rect">
            <a:avLst/>
          </a:prstGeom>
        </p:spPr>
        <p:txBody>
          <a:bodyPr lIns="99569" tIns="49785" rIns="99569" bIns="49785"/>
          <a:lstStyle/>
          <a:p>
            <a:endParaRPr kumimoji="1" lang="ja-JP" altLang="en-US"/>
          </a:p>
        </p:txBody>
      </p:sp>
      <p:sp>
        <p:nvSpPr>
          <p:cNvPr id="6" name="スライド番号プレースホルダー 5"/>
          <p:cNvSpPr>
            <a:spLocks noGrp="1"/>
          </p:cNvSpPr>
          <p:nvPr>
            <p:ph type="sldNum" sz="quarter" idx="12"/>
          </p:nvPr>
        </p:nvSpPr>
        <p:spPr>
          <a:xfrm>
            <a:off x="5418905" y="9911199"/>
            <a:ext cx="1764295" cy="569325"/>
          </a:xfrm>
          <a:prstGeom prst="rect">
            <a:avLst/>
          </a:prstGeom>
        </p:spPr>
        <p:txBody>
          <a:bodyPr lIns="99569" tIns="49785" rIns="99569" bIns="49785"/>
          <a:lstStyle/>
          <a:p>
            <a:fld id="{A3A73931-6092-44D0-B9D2-79EB39BE686A}" type="slidenum">
              <a:rPr kumimoji="1" lang="ja-JP" altLang="en-US" smtClean="0"/>
              <a:t>‹#›</a:t>
            </a:fld>
            <a:endParaRPr kumimoji="1" lang="ja-JP" altLang="en-US"/>
          </a:p>
        </p:txBody>
      </p:sp>
    </p:spTree>
    <p:extLst>
      <p:ext uri="{BB962C8B-B14F-4D97-AF65-F5344CB8AC3E}">
        <p14:creationId xmlns:p14="http://schemas.microsoft.com/office/powerpoint/2010/main" val="16868755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498" y="7485380"/>
            <a:ext cx="4536758" cy="884262"/>
          </a:xfrm>
          <a:prstGeom prst="rect">
            <a:avLst/>
          </a:prstGeom>
        </p:spPr>
        <p:txBody>
          <a:bodyPr lIns="99569" tIns="49785" rIns="99569" bIns="49785" anchor="b"/>
          <a:lstStyle>
            <a:lvl1pPr algn="l">
              <a:defRPr sz="2200" b="1"/>
            </a:lvl1pPr>
          </a:lstStyle>
          <a:p>
            <a:r>
              <a:rPr kumimoji="1" lang="ja-JP" altLang="en-US"/>
              <a:t>マスター タイトルの書式設定</a:t>
            </a:r>
          </a:p>
        </p:txBody>
      </p:sp>
      <p:sp>
        <p:nvSpPr>
          <p:cNvPr id="3" name="図プレースホルダー 2"/>
          <p:cNvSpPr>
            <a:spLocks noGrp="1"/>
          </p:cNvSpPr>
          <p:nvPr>
            <p:ph type="pic" idx="1"/>
          </p:nvPr>
        </p:nvSpPr>
        <p:spPr>
          <a:xfrm>
            <a:off x="1482498" y="956237"/>
            <a:ext cx="4536758" cy="6416040"/>
          </a:xfrm>
          <a:prstGeom prst="rect">
            <a:avLst/>
          </a:prstGeom>
        </p:spPr>
        <p:txBody>
          <a:bodyPr lIns="99569" tIns="49785" rIns="99569" bIns="49785"/>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kumimoji="1" lang="ja-JP" altLang="en-US"/>
          </a:p>
        </p:txBody>
      </p:sp>
      <p:sp>
        <p:nvSpPr>
          <p:cNvPr id="4" name="テキスト プレースホルダー 3"/>
          <p:cNvSpPr>
            <a:spLocks noGrp="1"/>
          </p:cNvSpPr>
          <p:nvPr>
            <p:ph type="body" sz="half" idx="2"/>
          </p:nvPr>
        </p:nvSpPr>
        <p:spPr>
          <a:xfrm>
            <a:off x="1482498" y="8369642"/>
            <a:ext cx="4536758" cy="1254418"/>
          </a:xfrm>
          <a:prstGeom prst="rect">
            <a:avLst/>
          </a:prstGeom>
        </p:spPr>
        <p:txBody>
          <a:bodyPr lIns="99569" tIns="49785" rIns="99569" bIns="49785"/>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378063" y="9911959"/>
            <a:ext cx="1764295" cy="568944"/>
          </a:xfrm>
          <a:prstGeom prst="rect">
            <a:avLst/>
          </a:prstGeom>
        </p:spPr>
        <p:txBody>
          <a:bodyPr lIns="99569" tIns="49785" rIns="99569" bIns="49785"/>
          <a:lstStyle/>
          <a:p>
            <a:fld id="{FD624BB0-7A5D-4F0A-9F5B-E1EAA5F768C2}" type="datetimeFigureOut">
              <a:rPr kumimoji="1" lang="ja-JP" altLang="en-US" smtClean="0"/>
              <a:t>2025/2/3</a:t>
            </a:fld>
            <a:endParaRPr kumimoji="1" lang="ja-JP" altLang="en-US"/>
          </a:p>
        </p:txBody>
      </p:sp>
      <p:sp>
        <p:nvSpPr>
          <p:cNvPr id="6" name="フッター プレースホルダー 5"/>
          <p:cNvSpPr>
            <a:spLocks noGrp="1"/>
          </p:cNvSpPr>
          <p:nvPr>
            <p:ph type="ftr" sz="quarter" idx="11"/>
          </p:nvPr>
        </p:nvSpPr>
        <p:spPr>
          <a:xfrm>
            <a:off x="2583432" y="9911959"/>
            <a:ext cx="2394400" cy="568944"/>
          </a:xfrm>
          <a:prstGeom prst="rect">
            <a:avLst/>
          </a:prstGeom>
        </p:spPr>
        <p:txBody>
          <a:bodyPr lIns="99569" tIns="49785" rIns="99569" bIns="49785"/>
          <a:lstStyle/>
          <a:p>
            <a:endParaRPr kumimoji="1" lang="ja-JP" altLang="en-US"/>
          </a:p>
        </p:txBody>
      </p:sp>
      <p:sp>
        <p:nvSpPr>
          <p:cNvPr id="7" name="スライド番号プレースホルダー 6"/>
          <p:cNvSpPr>
            <a:spLocks noGrp="1"/>
          </p:cNvSpPr>
          <p:nvPr>
            <p:ph type="sldNum" sz="quarter" idx="12"/>
          </p:nvPr>
        </p:nvSpPr>
        <p:spPr>
          <a:xfrm>
            <a:off x="5418905" y="9911959"/>
            <a:ext cx="1764295" cy="568944"/>
          </a:xfrm>
          <a:prstGeom prst="rect">
            <a:avLst/>
          </a:prstGeom>
        </p:spPr>
        <p:txBody>
          <a:bodyPr lIns="99569" tIns="49785" rIns="99569" bIns="49785"/>
          <a:lstStyle/>
          <a:p>
            <a:fld id="{DA3E0F2F-3A19-4448-97D2-2BD8B1C11586}" type="slidenum">
              <a:rPr kumimoji="1" lang="ja-JP" altLang="en-US" smtClean="0"/>
              <a:t>‹#›</a:t>
            </a:fld>
            <a:endParaRPr kumimoji="1" lang="ja-JP" altLang="en-US"/>
          </a:p>
        </p:txBody>
      </p:sp>
    </p:spTree>
    <p:extLst>
      <p:ext uri="{BB962C8B-B14F-4D97-AF65-F5344CB8AC3E}">
        <p14:creationId xmlns:p14="http://schemas.microsoft.com/office/powerpoint/2010/main" val="8389447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422"/>
            <a:ext cx="6805137" cy="1782233"/>
          </a:xfrm>
          <a:prstGeom prst="rect">
            <a:avLst/>
          </a:prstGeom>
        </p:spPr>
        <p:txBody>
          <a:bodyPr lIns="99569" tIns="49785" rIns="99569" bIns="49785"/>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78063" y="2495127"/>
            <a:ext cx="6805137" cy="7056959"/>
          </a:xfrm>
          <a:prstGeom prst="rect">
            <a:avLst/>
          </a:prstGeom>
        </p:spPr>
        <p:txBody>
          <a:bodyPr vert="eaVert" lIns="99569" tIns="49785" rIns="99569" bIns="49785"/>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378063" y="9911959"/>
            <a:ext cx="1764295" cy="568944"/>
          </a:xfrm>
          <a:prstGeom prst="rect">
            <a:avLst/>
          </a:prstGeom>
        </p:spPr>
        <p:txBody>
          <a:bodyPr lIns="99569" tIns="49785" rIns="99569" bIns="49785"/>
          <a:lstStyle/>
          <a:p>
            <a:fld id="{FD624BB0-7A5D-4F0A-9F5B-E1EAA5F768C2}" type="datetimeFigureOut">
              <a:rPr kumimoji="1" lang="ja-JP" altLang="en-US" smtClean="0"/>
              <a:t>2025/2/3</a:t>
            </a:fld>
            <a:endParaRPr kumimoji="1" lang="ja-JP" altLang="en-US"/>
          </a:p>
        </p:txBody>
      </p:sp>
      <p:sp>
        <p:nvSpPr>
          <p:cNvPr id="5" name="フッター プレースホルダー 4"/>
          <p:cNvSpPr>
            <a:spLocks noGrp="1"/>
          </p:cNvSpPr>
          <p:nvPr>
            <p:ph type="ftr" sz="quarter" idx="11"/>
          </p:nvPr>
        </p:nvSpPr>
        <p:spPr>
          <a:xfrm>
            <a:off x="2583432" y="9911959"/>
            <a:ext cx="2394400" cy="568944"/>
          </a:xfrm>
          <a:prstGeom prst="rect">
            <a:avLst/>
          </a:prstGeom>
        </p:spPr>
        <p:txBody>
          <a:bodyPr lIns="99569" tIns="49785" rIns="99569" bIns="49785"/>
          <a:lstStyle/>
          <a:p>
            <a:endParaRPr kumimoji="1" lang="ja-JP" altLang="en-US"/>
          </a:p>
        </p:txBody>
      </p:sp>
      <p:sp>
        <p:nvSpPr>
          <p:cNvPr id="6" name="スライド番号プレースホルダー 5"/>
          <p:cNvSpPr>
            <a:spLocks noGrp="1"/>
          </p:cNvSpPr>
          <p:nvPr>
            <p:ph type="sldNum" sz="quarter" idx="12"/>
          </p:nvPr>
        </p:nvSpPr>
        <p:spPr>
          <a:xfrm>
            <a:off x="5418905" y="9911959"/>
            <a:ext cx="1764295" cy="568944"/>
          </a:xfrm>
          <a:prstGeom prst="rect">
            <a:avLst/>
          </a:prstGeom>
        </p:spPr>
        <p:txBody>
          <a:bodyPr lIns="99569" tIns="49785" rIns="99569" bIns="49785"/>
          <a:lstStyle/>
          <a:p>
            <a:fld id="{DA3E0F2F-3A19-4448-97D2-2BD8B1C11586}" type="slidenum">
              <a:rPr kumimoji="1" lang="ja-JP" altLang="en-US" smtClean="0"/>
              <a:t>‹#›</a:t>
            </a:fld>
            <a:endParaRPr kumimoji="1" lang="ja-JP" altLang="en-US"/>
          </a:p>
        </p:txBody>
      </p:sp>
    </p:spTree>
    <p:extLst>
      <p:ext uri="{BB962C8B-B14F-4D97-AF65-F5344CB8AC3E}">
        <p14:creationId xmlns:p14="http://schemas.microsoft.com/office/powerpoint/2010/main" val="30183260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1916" y="428421"/>
            <a:ext cx="1701284" cy="9123664"/>
          </a:xfrm>
          <a:prstGeom prst="rect">
            <a:avLst/>
          </a:prstGeom>
        </p:spPr>
        <p:txBody>
          <a:bodyPr vert="eaVert" lIns="99569" tIns="49785" rIns="99569" bIns="49785"/>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78063" y="428421"/>
            <a:ext cx="4935824" cy="9123664"/>
          </a:xfrm>
          <a:prstGeom prst="rect">
            <a:avLst/>
          </a:prstGeom>
        </p:spPr>
        <p:txBody>
          <a:bodyPr vert="eaVert" lIns="99569" tIns="49785" rIns="99569" bIns="49785"/>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378063" y="9911959"/>
            <a:ext cx="1764295" cy="568944"/>
          </a:xfrm>
          <a:prstGeom prst="rect">
            <a:avLst/>
          </a:prstGeom>
        </p:spPr>
        <p:txBody>
          <a:bodyPr lIns="99569" tIns="49785" rIns="99569" bIns="49785"/>
          <a:lstStyle/>
          <a:p>
            <a:fld id="{FD624BB0-7A5D-4F0A-9F5B-E1EAA5F768C2}" type="datetimeFigureOut">
              <a:rPr kumimoji="1" lang="ja-JP" altLang="en-US" smtClean="0"/>
              <a:t>2025/2/3</a:t>
            </a:fld>
            <a:endParaRPr kumimoji="1" lang="ja-JP" altLang="en-US"/>
          </a:p>
        </p:txBody>
      </p:sp>
      <p:sp>
        <p:nvSpPr>
          <p:cNvPr id="5" name="フッター プレースホルダー 4"/>
          <p:cNvSpPr>
            <a:spLocks noGrp="1"/>
          </p:cNvSpPr>
          <p:nvPr>
            <p:ph type="ftr" sz="quarter" idx="11"/>
          </p:nvPr>
        </p:nvSpPr>
        <p:spPr>
          <a:xfrm>
            <a:off x="2583432" y="9911959"/>
            <a:ext cx="2394400" cy="568944"/>
          </a:xfrm>
          <a:prstGeom prst="rect">
            <a:avLst/>
          </a:prstGeom>
        </p:spPr>
        <p:txBody>
          <a:bodyPr lIns="99569" tIns="49785" rIns="99569" bIns="49785"/>
          <a:lstStyle/>
          <a:p>
            <a:endParaRPr kumimoji="1" lang="ja-JP" altLang="en-US"/>
          </a:p>
        </p:txBody>
      </p:sp>
      <p:sp>
        <p:nvSpPr>
          <p:cNvPr id="6" name="スライド番号プレースホルダー 5"/>
          <p:cNvSpPr>
            <a:spLocks noGrp="1"/>
          </p:cNvSpPr>
          <p:nvPr>
            <p:ph type="sldNum" sz="quarter" idx="12"/>
          </p:nvPr>
        </p:nvSpPr>
        <p:spPr>
          <a:xfrm>
            <a:off x="5418905" y="9911959"/>
            <a:ext cx="1764295" cy="568944"/>
          </a:xfrm>
          <a:prstGeom prst="rect">
            <a:avLst/>
          </a:prstGeom>
        </p:spPr>
        <p:txBody>
          <a:bodyPr lIns="99569" tIns="49785" rIns="99569" bIns="49785"/>
          <a:lstStyle/>
          <a:p>
            <a:fld id="{DA3E0F2F-3A19-4448-97D2-2BD8B1C11586}" type="slidenum">
              <a:rPr kumimoji="1" lang="ja-JP" altLang="en-US" smtClean="0"/>
              <a:t>‹#›</a:t>
            </a:fld>
            <a:endParaRPr kumimoji="1" lang="ja-JP" altLang="en-US"/>
          </a:p>
        </p:txBody>
      </p:sp>
    </p:spTree>
    <p:extLst>
      <p:ext uri="{BB962C8B-B14F-4D97-AF65-F5344CB8AC3E}">
        <p14:creationId xmlns:p14="http://schemas.microsoft.com/office/powerpoint/2010/main" val="3897818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1"/>
            <a:ext cx="6427074" cy="2123828"/>
          </a:xfrm>
          <a:prstGeom prst="rect">
            <a:avLst/>
          </a:prstGeom>
        </p:spPr>
        <p:txBody>
          <a:bodyPr lIns="99569" tIns="49785" rIns="99569" bIns="49785" anchor="t"/>
          <a:lstStyle>
            <a:lvl1pPr algn="l">
              <a:defRPr sz="44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7288" y="4532320"/>
            <a:ext cx="6427074" cy="2339181"/>
          </a:xfrm>
          <a:prstGeom prst="rect">
            <a:avLst/>
          </a:prstGeom>
        </p:spPr>
        <p:txBody>
          <a:bodyPr lIns="99569" tIns="49785" rIns="99569" bIns="49785"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a:xfrm>
            <a:off x="378063" y="9911199"/>
            <a:ext cx="1764295" cy="569325"/>
          </a:xfrm>
          <a:prstGeom prst="rect">
            <a:avLst/>
          </a:prstGeom>
        </p:spPr>
        <p:txBody>
          <a:bodyPr lIns="99569" tIns="49785" rIns="99569" bIns="49785"/>
          <a:lstStyle/>
          <a:p>
            <a:fld id="{2B72BEEC-B41A-48C5-B6DF-6ECFEB5CA688}" type="datetimeFigureOut">
              <a:rPr kumimoji="1" lang="ja-JP" altLang="en-US" smtClean="0"/>
              <a:t>2025/2/3</a:t>
            </a:fld>
            <a:endParaRPr kumimoji="1" lang="ja-JP" altLang="en-US"/>
          </a:p>
        </p:txBody>
      </p:sp>
      <p:sp>
        <p:nvSpPr>
          <p:cNvPr id="5" name="フッター プレースホルダー 4"/>
          <p:cNvSpPr>
            <a:spLocks noGrp="1"/>
          </p:cNvSpPr>
          <p:nvPr>
            <p:ph type="ftr" sz="quarter" idx="11"/>
          </p:nvPr>
        </p:nvSpPr>
        <p:spPr>
          <a:xfrm>
            <a:off x="2583432" y="9911199"/>
            <a:ext cx="2394400" cy="569325"/>
          </a:xfrm>
          <a:prstGeom prst="rect">
            <a:avLst/>
          </a:prstGeom>
        </p:spPr>
        <p:txBody>
          <a:bodyPr lIns="99569" tIns="49785" rIns="99569" bIns="49785"/>
          <a:lstStyle/>
          <a:p>
            <a:endParaRPr kumimoji="1" lang="ja-JP" altLang="en-US"/>
          </a:p>
        </p:txBody>
      </p:sp>
      <p:sp>
        <p:nvSpPr>
          <p:cNvPr id="6" name="スライド番号プレースホルダー 5"/>
          <p:cNvSpPr>
            <a:spLocks noGrp="1"/>
          </p:cNvSpPr>
          <p:nvPr>
            <p:ph type="sldNum" sz="quarter" idx="12"/>
          </p:nvPr>
        </p:nvSpPr>
        <p:spPr>
          <a:xfrm>
            <a:off x="5418905" y="9911199"/>
            <a:ext cx="1764295" cy="569325"/>
          </a:xfrm>
          <a:prstGeom prst="rect">
            <a:avLst/>
          </a:prstGeom>
        </p:spPr>
        <p:txBody>
          <a:bodyPr lIns="99569" tIns="49785" rIns="99569" bIns="49785"/>
          <a:lstStyle/>
          <a:p>
            <a:fld id="{A3A73931-6092-44D0-B9D2-79EB39BE686A}" type="slidenum">
              <a:rPr kumimoji="1" lang="ja-JP" altLang="en-US" smtClean="0"/>
              <a:t>‹#›</a:t>
            </a:fld>
            <a:endParaRPr kumimoji="1" lang="ja-JP" altLang="en-US"/>
          </a:p>
        </p:txBody>
      </p:sp>
    </p:spTree>
    <p:extLst>
      <p:ext uri="{BB962C8B-B14F-4D97-AF65-F5344CB8AC3E}">
        <p14:creationId xmlns:p14="http://schemas.microsoft.com/office/powerpoint/2010/main" val="3863578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232"/>
            <a:ext cx="6805137" cy="1782233"/>
          </a:xfrm>
          <a:prstGeom prst="rect">
            <a:avLst/>
          </a:prstGeom>
        </p:spPr>
        <p:txBody>
          <a:bodyPr lIns="99569" tIns="49785" rIns="99569" bIns="49785"/>
          <a:lstStyle/>
          <a:p>
            <a:r>
              <a:rPr kumimoji="1" lang="ja-JP" altLang="en-US"/>
              <a:t>マスター タイトルの書式設定</a:t>
            </a:r>
          </a:p>
        </p:txBody>
      </p:sp>
      <p:sp>
        <p:nvSpPr>
          <p:cNvPr id="3" name="コンテンツ プレースホルダー 2"/>
          <p:cNvSpPr>
            <a:spLocks noGrp="1"/>
          </p:cNvSpPr>
          <p:nvPr>
            <p:ph sz="half" idx="1"/>
          </p:nvPr>
        </p:nvSpPr>
        <p:spPr>
          <a:xfrm>
            <a:off x="283548" y="3604073"/>
            <a:ext cx="2488916" cy="10193385"/>
          </a:xfrm>
          <a:prstGeom prst="rect">
            <a:avLst/>
          </a:prstGeom>
        </p:spPr>
        <p:txBody>
          <a:bodyPr lIns="99569" tIns="49785" rIns="99569" bIns="49785"/>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898485" y="3604073"/>
            <a:ext cx="2488916" cy="10193385"/>
          </a:xfrm>
          <a:prstGeom prst="rect">
            <a:avLst/>
          </a:prstGeom>
        </p:spPr>
        <p:txBody>
          <a:bodyPr lIns="99569" tIns="49785" rIns="99569" bIns="49785"/>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a:xfrm>
            <a:off x="378063" y="9911199"/>
            <a:ext cx="1764295" cy="569325"/>
          </a:xfrm>
          <a:prstGeom prst="rect">
            <a:avLst/>
          </a:prstGeom>
        </p:spPr>
        <p:txBody>
          <a:bodyPr lIns="99569" tIns="49785" rIns="99569" bIns="49785"/>
          <a:lstStyle/>
          <a:p>
            <a:fld id="{2B72BEEC-B41A-48C5-B6DF-6ECFEB5CA688}" type="datetimeFigureOut">
              <a:rPr kumimoji="1" lang="ja-JP" altLang="en-US" smtClean="0"/>
              <a:t>2025/2/3</a:t>
            </a:fld>
            <a:endParaRPr kumimoji="1" lang="ja-JP" altLang="en-US"/>
          </a:p>
        </p:txBody>
      </p:sp>
      <p:sp>
        <p:nvSpPr>
          <p:cNvPr id="6" name="フッター プレースホルダー 5"/>
          <p:cNvSpPr>
            <a:spLocks noGrp="1"/>
          </p:cNvSpPr>
          <p:nvPr>
            <p:ph type="ftr" sz="quarter" idx="11"/>
          </p:nvPr>
        </p:nvSpPr>
        <p:spPr>
          <a:xfrm>
            <a:off x="2583432" y="9911199"/>
            <a:ext cx="2394400" cy="569325"/>
          </a:xfrm>
          <a:prstGeom prst="rect">
            <a:avLst/>
          </a:prstGeom>
        </p:spPr>
        <p:txBody>
          <a:bodyPr lIns="99569" tIns="49785" rIns="99569" bIns="49785"/>
          <a:lstStyle/>
          <a:p>
            <a:endParaRPr kumimoji="1" lang="ja-JP" altLang="en-US"/>
          </a:p>
        </p:txBody>
      </p:sp>
      <p:sp>
        <p:nvSpPr>
          <p:cNvPr id="7" name="スライド番号プレースホルダー 6"/>
          <p:cNvSpPr>
            <a:spLocks noGrp="1"/>
          </p:cNvSpPr>
          <p:nvPr>
            <p:ph type="sldNum" sz="quarter" idx="12"/>
          </p:nvPr>
        </p:nvSpPr>
        <p:spPr>
          <a:xfrm>
            <a:off x="5418905" y="9911199"/>
            <a:ext cx="1764295" cy="569325"/>
          </a:xfrm>
          <a:prstGeom prst="rect">
            <a:avLst/>
          </a:prstGeom>
        </p:spPr>
        <p:txBody>
          <a:bodyPr lIns="99569" tIns="49785" rIns="99569" bIns="49785"/>
          <a:lstStyle/>
          <a:p>
            <a:fld id="{A3A73931-6092-44D0-B9D2-79EB39BE686A}" type="slidenum">
              <a:rPr kumimoji="1" lang="ja-JP" altLang="en-US" smtClean="0"/>
              <a:t>‹#›</a:t>
            </a:fld>
            <a:endParaRPr kumimoji="1" lang="ja-JP" altLang="en-US"/>
          </a:p>
        </p:txBody>
      </p:sp>
    </p:spTree>
    <p:extLst>
      <p:ext uri="{BB962C8B-B14F-4D97-AF65-F5344CB8AC3E}">
        <p14:creationId xmlns:p14="http://schemas.microsoft.com/office/powerpoint/2010/main" val="1342467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232"/>
            <a:ext cx="6805137" cy="1782233"/>
          </a:xfrm>
          <a:prstGeom prst="rect">
            <a:avLst/>
          </a:prstGeom>
        </p:spPr>
        <p:txBody>
          <a:bodyPr lIns="99569" tIns="49785" rIns="99569" bIns="49785"/>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4" y="2393639"/>
            <a:ext cx="3340871" cy="997555"/>
          </a:xfrm>
          <a:prstGeom prst="rect">
            <a:avLst/>
          </a:prstGeom>
        </p:spPr>
        <p:txBody>
          <a:bodyPr lIns="99569" tIns="49785" rIns="99569" bIns="49785"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8064" y="3391194"/>
            <a:ext cx="3340871" cy="6161082"/>
          </a:xfrm>
          <a:prstGeom prst="rect">
            <a:avLst/>
          </a:prstGeom>
        </p:spPr>
        <p:txBody>
          <a:bodyPr lIns="99569" tIns="49785" rIns="99569" bIns="49785"/>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41017" y="2393639"/>
            <a:ext cx="3342183" cy="997555"/>
          </a:xfrm>
          <a:prstGeom prst="rect">
            <a:avLst/>
          </a:prstGeom>
        </p:spPr>
        <p:txBody>
          <a:bodyPr lIns="99569" tIns="49785" rIns="99569" bIns="49785"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41017" y="3391194"/>
            <a:ext cx="3342183" cy="6161082"/>
          </a:xfrm>
          <a:prstGeom prst="rect">
            <a:avLst/>
          </a:prstGeom>
        </p:spPr>
        <p:txBody>
          <a:bodyPr lIns="99569" tIns="49785" rIns="99569" bIns="49785"/>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a:xfrm>
            <a:off x="378063" y="9911199"/>
            <a:ext cx="1764295" cy="569325"/>
          </a:xfrm>
          <a:prstGeom prst="rect">
            <a:avLst/>
          </a:prstGeom>
        </p:spPr>
        <p:txBody>
          <a:bodyPr lIns="99569" tIns="49785" rIns="99569" bIns="49785"/>
          <a:lstStyle/>
          <a:p>
            <a:fld id="{2B72BEEC-B41A-48C5-B6DF-6ECFEB5CA688}" type="datetimeFigureOut">
              <a:rPr kumimoji="1" lang="ja-JP" altLang="en-US" smtClean="0"/>
              <a:t>2025/2/3</a:t>
            </a:fld>
            <a:endParaRPr kumimoji="1" lang="ja-JP" altLang="en-US"/>
          </a:p>
        </p:txBody>
      </p:sp>
      <p:sp>
        <p:nvSpPr>
          <p:cNvPr id="8" name="フッター プレースホルダー 7"/>
          <p:cNvSpPr>
            <a:spLocks noGrp="1"/>
          </p:cNvSpPr>
          <p:nvPr>
            <p:ph type="ftr" sz="quarter" idx="11"/>
          </p:nvPr>
        </p:nvSpPr>
        <p:spPr>
          <a:xfrm>
            <a:off x="2583432" y="9911199"/>
            <a:ext cx="2394400" cy="569325"/>
          </a:xfrm>
          <a:prstGeom prst="rect">
            <a:avLst/>
          </a:prstGeom>
        </p:spPr>
        <p:txBody>
          <a:bodyPr lIns="99569" tIns="49785" rIns="99569" bIns="49785"/>
          <a:lstStyle/>
          <a:p>
            <a:endParaRPr kumimoji="1" lang="ja-JP" altLang="en-US"/>
          </a:p>
        </p:txBody>
      </p:sp>
      <p:sp>
        <p:nvSpPr>
          <p:cNvPr id="9" name="スライド番号プレースホルダー 8"/>
          <p:cNvSpPr>
            <a:spLocks noGrp="1"/>
          </p:cNvSpPr>
          <p:nvPr>
            <p:ph type="sldNum" sz="quarter" idx="12"/>
          </p:nvPr>
        </p:nvSpPr>
        <p:spPr>
          <a:xfrm>
            <a:off x="5418905" y="9911199"/>
            <a:ext cx="1764295" cy="569325"/>
          </a:xfrm>
          <a:prstGeom prst="rect">
            <a:avLst/>
          </a:prstGeom>
        </p:spPr>
        <p:txBody>
          <a:bodyPr lIns="99569" tIns="49785" rIns="99569" bIns="49785"/>
          <a:lstStyle/>
          <a:p>
            <a:fld id="{A3A73931-6092-44D0-B9D2-79EB39BE686A}" type="slidenum">
              <a:rPr kumimoji="1" lang="ja-JP" altLang="en-US" smtClean="0"/>
              <a:t>‹#›</a:t>
            </a:fld>
            <a:endParaRPr kumimoji="1" lang="ja-JP" altLang="en-US"/>
          </a:p>
        </p:txBody>
      </p:sp>
    </p:spTree>
    <p:extLst>
      <p:ext uri="{BB962C8B-B14F-4D97-AF65-F5344CB8AC3E}">
        <p14:creationId xmlns:p14="http://schemas.microsoft.com/office/powerpoint/2010/main" val="1000145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232"/>
            <a:ext cx="6805137" cy="1782233"/>
          </a:xfrm>
          <a:prstGeom prst="rect">
            <a:avLst/>
          </a:prstGeom>
        </p:spPr>
        <p:txBody>
          <a:bodyPr lIns="99569" tIns="49785" rIns="99569" bIns="49785"/>
          <a:lstStyle/>
          <a:p>
            <a:r>
              <a:rPr kumimoji="1" lang="ja-JP" altLang="en-US"/>
              <a:t>マスター タイトルの書式設定</a:t>
            </a:r>
          </a:p>
        </p:txBody>
      </p:sp>
      <p:sp>
        <p:nvSpPr>
          <p:cNvPr id="3" name="日付プレースホルダー 2"/>
          <p:cNvSpPr>
            <a:spLocks noGrp="1"/>
          </p:cNvSpPr>
          <p:nvPr>
            <p:ph type="dt" sz="half" idx="10"/>
          </p:nvPr>
        </p:nvSpPr>
        <p:spPr>
          <a:xfrm>
            <a:off x="378063" y="9911199"/>
            <a:ext cx="1764295" cy="569325"/>
          </a:xfrm>
          <a:prstGeom prst="rect">
            <a:avLst/>
          </a:prstGeom>
        </p:spPr>
        <p:txBody>
          <a:bodyPr lIns="99569" tIns="49785" rIns="99569" bIns="49785"/>
          <a:lstStyle/>
          <a:p>
            <a:fld id="{2B72BEEC-B41A-48C5-B6DF-6ECFEB5CA688}" type="datetimeFigureOut">
              <a:rPr kumimoji="1" lang="ja-JP" altLang="en-US" smtClean="0"/>
              <a:t>2025/2/3</a:t>
            </a:fld>
            <a:endParaRPr kumimoji="1" lang="ja-JP" altLang="en-US"/>
          </a:p>
        </p:txBody>
      </p:sp>
      <p:sp>
        <p:nvSpPr>
          <p:cNvPr id="4" name="フッター プレースホルダー 3"/>
          <p:cNvSpPr>
            <a:spLocks noGrp="1"/>
          </p:cNvSpPr>
          <p:nvPr>
            <p:ph type="ftr" sz="quarter" idx="11"/>
          </p:nvPr>
        </p:nvSpPr>
        <p:spPr>
          <a:xfrm>
            <a:off x="2583432" y="9911199"/>
            <a:ext cx="2394400" cy="569325"/>
          </a:xfrm>
          <a:prstGeom prst="rect">
            <a:avLst/>
          </a:prstGeom>
        </p:spPr>
        <p:txBody>
          <a:bodyPr lIns="99569" tIns="49785" rIns="99569" bIns="49785"/>
          <a:lstStyle/>
          <a:p>
            <a:endParaRPr kumimoji="1" lang="ja-JP" altLang="en-US"/>
          </a:p>
        </p:txBody>
      </p:sp>
      <p:sp>
        <p:nvSpPr>
          <p:cNvPr id="5" name="スライド番号プレースホルダー 4"/>
          <p:cNvSpPr>
            <a:spLocks noGrp="1"/>
          </p:cNvSpPr>
          <p:nvPr>
            <p:ph type="sldNum" sz="quarter" idx="12"/>
          </p:nvPr>
        </p:nvSpPr>
        <p:spPr>
          <a:xfrm>
            <a:off x="5418905" y="9911199"/>
            <a:ext cx="1764295" cy="569325"/>
          </a:xfrm>
          <a:prstGeom prst="rect">
            <a:avLst/>
          </a:prstGeom>
        </p:spPr>
        <p:txBody>
          <a:bodyPr lIns="99569" tIns="49785" rIns="99569" bIns="49785"/>
          <a:lstStyle/>
          <a:p>
            <a:fld id="{A3A73931-6092-44D0-B9D2-79EB39BE686A}" type="slidenum">
              <a:rPr kumimoji="1" lang="ja-JP" altLang="en-US" smtClean="0"/>
              <a:t>‹#›</a:t>
            </a:fld>
            <a:endParaRPr kumimoji="1" lang="ja-JP" altLang="en-US"/>
          </a:p>
        </p:txBody>
      </p:sp>
    </p:spTree>
    <p:extLst>
      <p:ext uri="{BB962C8B-B14F-4D97-AF65-F5344CB8AC3E}">
        <p14:creationId xmlns:p14="http://schemas.microsoft.com/office/powerpoint/2010/main" val="734544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378063" y="9911199"/>
            <a:ext cx="1764295" cy="569325"/>
          </a:xfrm>
          <a:prstGeom prst="rect">
            <a:avLst/>
          </a:prstGeom>
        </p:spPr>
        <p:txBody>
          <a:bodyPr lIns="99569" tIns="49785" rIns="99569" bIns="49785"/>
          <a:lstStyle/>
          <a:p>
            <a:fld id="{2B72BEEC-B41A-48C5-B6DF-6ECFEB5CA688}" type="datetimeFigureOut">
              <a:rPr kumimoji="1" lang="ja-JP" altLang="en-US" smtClean="0"/>
              <a:t>2025/2/3</a:t>
            </a:fld>
            <a:endParaRPr kumimoji="1" lang="ja-JP" altLang="en-US"/>
          </a:p>
        </p:txBody>
      </p:sp>
      <p:sp>
        <p:nvSpPr>
          <p:cNvPr id="3" name="フッター プレースホルダー 2"/>
          <p:cNvSpPr>
            <a:spLocks noGrp="1"/>
          </p:cNvSpPr>
          <p:nvPr>
            <p:ph type="ftr" sz="quarter" idx="11"/>
          </p:nvPr>
        </p:nvSpPr>
        <p:spPr>
          <a:xfrm>
            <a:off x="2583432" y="9911199"/>
            <a:ext cx="2394400" cy="569325"/>
          </a:xfrm>
          <a:prstGeom prst="rect">
            <a:avLst/>
          </a:prstGeom>
        </p:spPr>
        <p:txBody>
          <a:bodyPr lIns="99569" tIns="49785" rIns="99569" bIns="49785"/>
          <a:lstStyle/>
          <a:p>
            <a:endParaRPr kumimoji="1" lang="ja-JP" altLang="en-US"/>
          </a:p>
        </p:txBody>
      </p:sp>
      <p:sp>
        <p:nvSpPr>
          <p:cNvPr id="4" name="スライド番号プレースホルダー 3"/>
          <p:cNvSpPr>
            <a:spLocks noGrp="1"/>
          </p:cNvSpPr>
          <p:nvPr>
            <p:ph type="sldNum" sz="quarter" idx="12"/>
          </p:nvPr>
        </p:nvSpPr>
        <p:spPr>
          <a:xfrm>
            <a:off x="5418905" y="9911199"/>
            <a:ext cx="1764295" cy="569325"/>
          </a:xfrm>
          <a:prstGeom prst="rect">
            <a:avLst/>
          </a:prstGeom>
        </p:spPr>
        <p:txBody>
          <a:bodyPr lIns="99569" tIns="49785" rIns="99569" bIns="49785"/>
          <a:lstStyle/>
          <a:p>
            <a:fld id="{A3A73931-6092-44D0-B9D2-79EB39BE686A}" type="slidenum">
              <a:rPr kumimoji="1" lang="ja-JP" altLang="en-US" smtClean="0"/>
              <a:t>‹#›</a:t>
            </a:fld>
            <a:endParaRPr kumimoji="1" lang="ja-JP" altLang="en-US"/>
          </a:p>
        </p:txBody>
      </p:sp>
    </p:spTree>
    <p:extLst>
      <p:ext uri="{BB962C8B-B14F-4D97-AF65-F5344CB8AC3E}">
        <p14:creationId xmlns:p14="http://schemas.microsoft.com/office/powerpoint/2010/main" val="175868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25755"/>
            <a:ext cx="2487604" cy="1811938"/>
          </a:xfrm>
          <a:prstGeom prst="rect">
            <a:avLst/>
          </a:prstGeom>
        </p:spPr>
        <p:txBody>
          <a:bodyPr lIns="99569" tIns="49785" rIns="99569" bIns="49785" anchor="b"/>
          <a:lstStyle>
            <a:lvl1pPr algn="l">
              <a:defRPr sz="22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6244" y="425757"/>
            <a:ext cx="4226957" cy="9126521"/>
          </a:xfrm>
          <a:prstGeom prst="rect">
            <a:avLst/>
          </a:prstGeom>
        </p:spPr>
        <p:txBody>
          <a:bodyPr lIns="99569" tIns="49785" rIns="99569" bIns="49785"/>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8064" y="2237694"/>
            <a:ext cx="2487604" cy="7314584"/>
          </a:xfrm>
          <a:prstGeom prst="rect">
            <a:avLst/>
          </a:prstGeom>
        </p:spPr>
        <p:txBody>
          <a:bodyPr lIns="99569" tIns="49785" rIns="99569" bIns="49785"/>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378063" y="9911199"/>
            <a:ext cx="1764295" cy="569325"/>
          </a:xfrm>
          <a:prstGeom prst="rect">
            <a:avLst/>
          </a:prstGeom>
        </p:spPr>
        <p:txBody>
          <a:bodyPr lIns="99569" tIns="49785" rIns="99569" bIns="49785"/>
          <a:lstStyle/>
          <a:p>
            <a:fld id="{2B72BEEC-B41A-48C5-B6DF-6ECFEB5CA688}" type="datetimeFigureOut">
              <a:rPr kumimoji="1" lang="ja-JP" altLang="en-US" smtClean="0"/>
              <a:t>2025/2/3</a:t>
            </a:fld>
            <a:endParaRPr kumimoji="1" lang="ja-JP" altLang="en-US"/>
          </a:p>
        </p:txBody>
      </p:sp>
      <p:sp>
        <p:nvSpPr>
          <p:cNvPr id="6" name="フッター プレースホルダー 5"/>
          <p:cNvSpPr>
            <a:spLocks noGrp="1"/>
          </p:cNvSpPr>
          <p:nvPr>
            <p:ph type="ftr" sz="quarter" idx="11"/>
          </p:nvPr>
        </p:nvSpPr>
        <p:spPr>
          <a:xfrm>
            <a:off x="2583432" y="9911199"/>
            <a:ext cx="2394400" cy="569325"/>
          </a:xfrm>
          <a:prstGeom prst="rect">
            <a:avLst/>
          </a:prstGeom>
        </p:spPr>
        <p:txBody>
          <a:bodyPr lIns="99569" tIns="49785" rIns="99569" bIns="49785"/>
          <a:lstStyle/>
          <a:p>
            <a:endParaRPr kumimoji="1" lang="ja-JP" altLang="en-US"/>
          </a:p>
        </p:txBody>
      </p:sp>
      <p:sp>
        <p:nvSpPr>
          <p:cNvPr id="7" name="スライド番号プレースホルダー 6"/>
          <p:cNvSpPr>
            <a:spLocks noGrp="1"/>
          </p:cNvSpPr>
          <p:nvPr>
            <p:ph type="sldNum" sz="quarter" idx="12"/>
          </p:nvPr>
        </p:nvSpPr>
        <p:spPr>
          <a:xfrm>
            <a:off x="5418905" y="9911199"/>
            <a:ext cx="1764295" cy="569325"/>
          </a:xfrm>
          <a:prstGeom prst="rect">
            <a:avLst/>
          </a:prstGeom>
        </p:spPr>
        <p:txBody>
          <a:bodyPr lIns="99569" tIns="49785" rIns="99569" bIns="49785"/>
          <a:lstStyle/>
          <a:p>
            <a:fld id="{A3A73931-6092-44D0-B9D2-79EB39BE686A}" type="slidenum">
              <a:rPr kumimoji="1" lang="ja-JP" altLang="en-US" smtClean="0"/>
              <a:t>‹#›</a:t>
            </a:fld>
            <a:endParaRPr kumimoji="1" lang="ja-JP" altLang="en-US"/>
          </a:p>
        </p:txBody>
      </p:sp>
    </p:spTree>
    <p:extLst>
      <p:ext uri="{BB962C8B-B14F-4D97-AF65-F5344CB8AC3E}">
        <p14:creationId xmlns:p14="http://schemas.microsoft.com/office/powerpoint/2010/main" val="2788370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0"/>
            <a:ext cx="4536758" cy="883692"/>
          </a:xfrm>
          <a:prstGeom prst="rect">
            <a:avLst/>
          </a:prstGeom>
        </p:spPr>
        <p:txBody>
          <a:bodyPr lIns="99569" tIns="49785" rIns="99569" bIns="49785" anchor="b"/>
          <a:lstStyle>
            <a:lvl1pPr algn="l">
              <a:defRPr sz="2200" b="1"/>
            </a:lvl1pPr>
          </a:lstStyle>
          <a:p>
            <a:r>
              <a:rPr kumimoji="1" lang="ja-JP" altLang="en-US"/>
              <a:t>マスター タイトルの書式設定</a:t>
            </a:r>
          </a:p>
        </p:txBody>
      </p:sp>
      <p:sp>
        <p:nvSpPr>
          <p:cNvPr id="3" name="図プレースホルダー 2"/>
          <p:cNvSpPr>
            <a:spLocks noGrp="1"/>
          </p:cNvSpPr>
          <p:nvPr>
            <p:ph type="pic" idx="1"/>
          </p:nvPr>
        </p:nvSpPr>
        <p:spPr>
          <a:xfrm>
            <a:off x="1482060" y="955475"/>
            <a:ext cx="4536758" cy="6416040"/>
          </a:xfrm>
          <a:prstGeom prst="rect">
            <a:avLst/>
          </a:prstGeom>
        </p:spPr>
        <p:txBody>
          <a:bodyPr lIns="99569" tIns="49785" rIns="99569" bIns="49785"/>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kumimoji="1" lang="ja-JP" altLang="en-US"/>
          </a:p>
        </p:txBody>
      </p:sp>
      <p:sp>
        <p:nvSpPr>
          <p:cNvPr id="4" name="テキスト プレースホルダー 3"/>
          <p:cNvSpPr>
            <a:spLocks noGrp="1"/>
          </p:cNvSpPr>
          <p:nvPr>
            <p:ph type="body" sz="half" idx="2"/>
          </p:nvPr>
        </p:nvSpPr>
        <p:spPr>
          <a:xfrm>
            <a:off x="1482060" y="8369072"/>
            <a:ext cx="4536758" cy="1254988"/>
          </a:xfrm>
          <a:prstGeom prst="rect">
            <a:avLst/>
          </a:prstGeom>
        </p:spPr>
        <p:txBody>
          <a:bodyPr lIns="99569" tIns="49785" rIns="99569" bIns="49785"/>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378063" y="9911199"/>
            <a:ext cx="1764295" cy="569325"/>
          </a:xfrm>
          <a:prstGeom prst="rect">
            <a:avLst/>
          </a:prstGeom>
        </p:spPr>
        <p:txBody>
          <a:bodyPr lIns="99569" tIns="49785" rIns="99569" bIns="49785"/>
          <a:lstStyle/>
          <a:p>
            <a:fld id="{2B72BEEC-B41A-48C5-B6DF-6ECFEB5CA688}" type="datetimeFigureOut">
              <a:rPr kumimoji="1" lang="ja-JP" altLang="en-US" smtClean="0"/>
              <a:t>2025/2/3</a:t>
            </a:fld>
            <a:endParaRPr kumimoji="1" lang="ja-JP" altLang="en-US"/>
          </a:p>
        </p:txBody>
      </p:sp>
      <p:sp>
        <p:nvSpPr>
          <p:cNvPr id="6" name="フッター プレースホルダー 5"/>
          <p:cNvSpPr>
            <a:spLocks noGrp="1"/>
          </p:cNvSpPr>
          <p:nvPr>
            <p:ph type="ftr" sz="quarter" idx="11"/>
          </p:nvPr>
        </p:nvSpPr>
        <p:spPr>
          <a:xfrm>
            <a:off x="2583432" y="9911199"/>
            <a:ext cx="2394400" cy="569325"/>
          </a:xfrm>
          <a:prstGeom prst="rect">
            <a:avLst/>
          </a:prstGeom>
        </p:spPr>
        <p:txBody>
          <a:bodyPr lIns="99569" tIns="49785" rIns="99569" bIns="49785"/>
          <a:lstStyle/>
          <a:p>
            <a:endParaRPr kumimoji="1" lang="ja-JP" altLang="en-US"/>
          </a:p>
        </p:txBody>
      </p:sp>
      <p:sp>
        <p:nvSpPr>
          <p:cNvPr id="7" name="スライド番号プレースホルダー 6"/>
          <p:cNvSpPr>
            <a:spLocks noGrp="1"/>
          </p:cNvSpPr>
          <p:nvPr>
            <p:ph type="sldNum" sz="quarter" idx="12"/>
          </p:nvPr>
        </p:nvSpPr>
        <p:spPr>
          <a:xfrm>
            <a:off x="5418905" y="9911199"/>
            <a:ext cx="1764295" cy="569325"/>
          </a:xfrm>
          <a:prstGeom prst="rect">
            <a:avLst/>
          </a:prstGeom>
        </p:spPr>
        <p:txBody>
          <a:bodyPr lIns="99569" tIns="49785" rIns="99569" bIns="49785"/>
          <a:lstStyle/>
          <a:p>
            <a:fld id="{A3A73931-6092-44D0-B9D2-79EB39BE686A}" type="slidenum">
              <a:rPr kumimoji="1" lang="ja-JP" altLang="en-US" smtClean="0"/>
              <a:t>‹#›</a:t>
            </a:fld>
            <a:endParaRPr kumimoji="1" lang="ja-JP" altLang="en-US"/>
          </a:p>
        </p:txBody>
      </p:sp>
    </p:spTree>
    <p:extLst>
      <p:ext uri="{BB962C8B-B14F-4D97-AF65-F5344CB8AC3E}">
        <p14:creationId xmlns:p14="http://schemas.microsoft.com/office/powerpoint/2010/main" val="3847947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図 11"/>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370" y="256"/>
            <a:ext cx="7560893" cy="10693412"/>
          </a:xfrm>
          <a:prstGeom prst="rect">
            <a:avLst/>
          </a:prstGeom>
          <a:noFill/>
          <a:ln>
            <a:noFill/>
          </a:ln>
        </p:spPr>
      </p:pic>
      <p:sp>
        <p:nvSpPr>
          <p:cNvPr id="3" name="テキスト ボックス 2">
            <a:extLst>
              <a:ext uri="{FF2B5EF4-FFF2-40B4-BE49-F238E27FC236}">
                <a16:creationId xmlns:a16="http://schemas.microsoft.com/office/drawing/2014/main" id="{CB152D40-3B21-C843-99B1-3F0AB9677837}"/>
              </a:ext>
            </a:extLst>
          </p:cNvPr>
          <p:cNvSpPr txBox="1"/>
          <p:nvPr userDrawn="1">
            <p:extLst>
              <p:ext uri="{1162E1C5-73C7-4A58-AE30-91384D911F3F}">
                <p184:classification xmlns:p184="http://schemas.microsoft.com/office/powerpoint/2018/4/main" val="hdr"/>
              </p:ext>
            </p:extLst>
          </p:nvPr>
        </p:nvSpPr>
        <p:spPr>
          <a:xfrm>
            <a:off x="3396425" y="63500"/>
            <a:ext cx="796925" cy="152400"/>
          </a:xfrm>
          <a:prstGeom prst="rect">
            <a:avLst/>
          </a:prstGeom>
        </p:spPr>
        <p:txBody>
          <a:bodyPr horzOverflow="overflow" lIns="0" tIns="0" rIns="0" bIns="0">
            <a:spAutoFit/>
          </a:bodyPr>
          <a:lstStyle/>
          <a:p>
            <a:pPr algn="l"/>
            <a:r>
              <a:rPr lang="ja-JP" altLang="en-US" sz="1000">
                <a:solidFill>
                  <a:srgbClr val="FF0000"/>
                </a:solidFill>
                <a:latin typeface="Calibri" panose="020F0502020204030204" pitchFamily="34" charset="0"/>
                <a:cs typeface="Calibri" panose="020F0502020204030204" pitchFamily="34" charset="0"/>
              </a:rPr>
              <a:t>CONFIDENTIAL</a:t>
            </a:r>
          </a:p>
        </p:txBody>
      </p:sp>
    </p:spTree>
    <p:extLst>
      <p:ext uri="{BB962C8B-B14F-4D97-AF65-F5344CB8AC3E}">
        <p14:creationId xmlns:p14="http://schemas.microsoft.com/office/powerpoint/2010/main" val="26583042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kumimoji="1"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anose="020B0604020202020204" pitchFamily="34" charset="0"/>
        <a:buChar char="•"/>
        <a:defRPr kumimoji="1" sz="3500" kern="1200">
          <a:solidFill>
            <a:schemeClr val="tx1"/>
          </a:solidFill>
          <a:latin typeface="+mn-lt"/>
          <a:ea typeface="+mn-ea"/>
          <a:cs typeface="+mn-cs"/>
        </a:defRPr>
      </a:lvl1pPr>
      <a:lvl2pPr marL="808998" indent="-311153" algn="l" defTabSz="995690"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2pPr>
      <a:lvl3pPr marL="1244613" indent="-248923" algn="l" defTabSz="995690" rtl="0" eaLnBrk="1" latinLnBrk="0" hangingPunct="1">
        <a:spcBef>
          <a:spcPct val="20000"/>
        </a:spcBef>
        <a:buFont typeface="Arial" panose="020B0604020202020204" pitchFamily="34" charset="0"/>
        <a:buChar char="•"/>
        <a:defRPr kumimoji="1" sz="2600" kern="1200">
          <a:solidFill>
            <a:schemeClr val="tx1"/>
          </a:solidFill>
          <a:latin typeface="+mn-lt"/>
          <a:ea typeface="+mn-ea"/>
          <a:cs typeface="+mn-cs"/>
        </a:defRPr>
      </a:lvl3pPr>
      <a:lvl4pPr marL="1742458"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4pPr>
      <a:lvl5pPr marL="2240303"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5pPr>
      <a:lvl6pPr marL="2738148"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6pPr>
      <a:lvl7pPr marL="3235993"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7pPr>
      <a:lvl8pPr marL="3733838"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8pPr>
      <a:lvl9pPr marL="4231683"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9pPr>
    </p:bodyStyle>
    <p:otherStyle>
      <a:defPPr>
        <a:defRPr lang="ja-JP"/>
      </a:defPPr>
      <a:lvl1pPr marL="0" algn="l" defTabSz="995690" rtl="0" eaLnBrk="1" latinLnBrk="0" hangingPunct="1">
        <a:defRPr kumimoji="1" sz="2000" kern="1200">
          <a:solidFill>
            <a:schemeClr val="tx1"/>
          </a:solidFill>
          <a:latin typeface="+mn-lt"/>
          <a:ea typeface="+mn-ea"/>
          <a:cs typeface="+mn-cs"/>
        </a:defRPr>
      </a:lvl1pPr>
      <a:lvl2pPr marL="497845" algn="l" defTabSz="995690" rtl="0" eaLnBrk="1" latinLnBrk="0" hangingPunct="1">
        <a:defRPr kumimoji="1" sz="2000" kern="1200">
          <a:solidFill>
            <a:schemeClr val="tx1"/>
          </a:solidFill>
          <a:latin typeface="+mn-lt"/>
          <a:ea typeface="+mn-ea"/>
          <a:cs typeface="+mn-cs"/>
        </a:defRPr>
      </a:lvl2pPr>
      <a:lvl3pPr marL="995690" algn="l" defTabSz="995690" rtl="0" eaLnBrk="1" latinLnBrk="0" hangingPunct="1">
        <a:defRPr kumimoji="1" sz="2000" kern="1200">
          <a:solidFill>
            <a:schemeClr val="tx1"/>
          </a:solidFill>
          <a:latin typeface="+mn-lt"/>
          <a:ea typeface="+mn-ea"/>
          <a:cs typeface="+mn-cs"/>
        </a:defRPr>
      </a:lvl3pPr>
      <a:lvl4pPr marL="1493535" algn="l" defTabSz="995690" rtl="0" eaLnBrk="1" latinLnBrk="0" hangingPunct="1">
        <a:defRPr kumimoji="1" sz="2000" kern="1200">
          <a:solidFill>
            <a:schemeClr val="tx1"/>
          </a:solidFill>
          <a:latin typeface="+mn-lt"/>
          <a:ea typeface="+mn-ea"/>
          <a:cs typeface="+mn-cs"/>
        </a:defRPr>
      </a:lvl4pPr>
      <a:lvl5pPr marL="1991380" algn="l" defTabSz="995690" rtl="0" eaLnBrk="1" latinLnBrk="0" hangingPunct="1">
        <a:defRPr kumimoji="1" sz="2000" kern="1200">
          <a:solidFill>
            <a:schemeClr val="tx1"/>
          </a:solidFill>
          <a:latin typeface="+mn-lt"/>
          <a:ea typeface="+mn-ea"/>
          <a:cs typeface="+mn-cs"/>
        </a:defRPr>
      </a:lvl5pPr>
      <a:lvl6pPr marL="2489225" algn="l" defTabSz="995690" rtl="0" eaLnBrk="1" latinLnBrk="0" hangingPunct="1">
        <a:defRPr kumimoji="1" sz="2000" kern="1200">
          <a:solidFill>
            <a:schemeClr val="tx1"/>
          </a:solidFill>
          <a:latin typeface="+mn-lt"/>
          <a:ea typeface="+mn-ea"/>
          <a:cs typeface="+mn-cs"/>
        </a:defRPr>
      </a:lvl6pPr>
      <a:lvl7pPr marL="2987070" algn="l" defTabSz="995690" rtl="0" eaLnBrk="1" latinLnBrk="0" hangingPunct="1">
        <a:defRPr kumimoji="1" sz="2000" kern="1200">
          <a:solidFill>
            <a:schemeClr val="tx1"/>
          </a:solidFill>
          <a:latin typeface="+mn-lt"/>
          <a:ea typeface="+mn-ea"/>
          <a:cs typeface="+mn-cs"/>
        </a:defRPr>
      </a:lvl7pPr>
      <a:lvl8pPr marL="3484916" algn="l" defTabSz="995690" rtl="0" eaLnBrk="1" latinLnBrk="0" hangingPunct="1">
        <a:defRPr kumimoji="1" sz="2000" kern="1200">
          <a:solidFill>
            <a:schemeClr val="tx1"/>
          </a:solidFill>
          <a:latin typeface="+mn-lt"/>
          <a:ea typeface="+mn-ea"/>
          <a:cs typeface="+mn-cs"/>
        </a:defRPr>
      </a:lvl8pPr>
      <a:lvl9pPr marL="3982761" algn="l" defTabSz="995690" rtl="0" eaLnBrk="1" latinLnBrk="0" hangingPunct="1">
        <a:defRPr kumimoji="1"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図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396195" y="4833460"/>
            <a:ext cx="2768874" cy="1026481"/>
          </a:xfrm>
          <a:prstGeom prst="rect">
            <a:avLst/>
          </a:prstGeom>
        </p:spPr>
      </p:pic>
      <p:sp>
        <p:nvSpPr>
          <p:cNvPr id="3" name="テキスト ボックス 2">
            <a:extLst>
              <a:ext uri="{FF2B5EF4-FFF2-40B4-BE49-F238E27FC236}">
                <a16:creationId xmlns:a16="http://schemas.microsoft.com/office/drawing/2014/main" id="{8A76D322-1A10-F267-F796-733CF98B7D28}"/>
              </a:ext>
            </a:extLst>
          </p:cNvPr>
          <p:cNvSpPr txBox="1"/>
          <p:nvPr userDrawn="1">
            <p:extLst>
              <p:ext uri="{1162E1C5-73C7-4A58-AE30-91384D911F3F}">
                <p184:classification xmlns:p184="http://schemas.microsoft.com/office/powerpoint/2018/4/main" val="hdr"/>
              </p:ext>
            </p:extLst>
          </p:nvPr>
        </p:nvSpPr>
        <p:spPr>
          <a:xfrm>
            <a:off x="3396425" y="63500"/>
            <a:ext cx="796925" cy="152400"/>
          </a:xfrm>
          <a:prstGeom prst="rect">
            <a:avLst/>
          </a:prstGeom>
        </p:spPr>
        <p:txBody>
          <a:bodyPr horzOverflow="overflow" lIns="0" tIns="0" rIns="0" bIns="0">
            <a:spAutoFit/>
          </a:bodyPr>
          <a:lstStyle/>
          <a:p>
            <a:pPr algn="l"/>
            <a:r>
              <a:rPr lang="ja-JP" altLang="en-US" sz="1000">
                <a:solidFill>
                  <a:srgbClr val="FF0000"/>
                </a:solidFill>
                <a:latin typeface="Calibri" panose="020F0502020204030204" pitchFamily="34" charset="0"/>
                <a:cs typeface="Calibri" panose="020F0502020204030204" pitchFamily="34" charset="0"/>
              </a:rPr>
              <a:t>CONFIDENTIAL</a:t>
            </a:r>
          </a:p>
        </p:txBody>
      </p:sp>
    </p:spTree>
    <p:extLst>
      <p:ext uri="{BB962C8B-B14F-4D97-AF65-F5344CB8AC3E}">
        <p14:creationId xmlns:p14="http://schemas.microsoft.com/office/powerpoint/2010/main" val="23030852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95690" rtl="0" eaLnBrk="1" latinLnBrk="0" hangingPunct="1">
        <a:spcBef>
          <a:spcPct val="0"/>
        </a:spcBef>
        <a:buNone/>
        <a:defRPr kumimoji="1"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anose="020B0604020202020204" pitchFamily="34" charset="0"/>
        <a:buChar char="•"/>
        <a:defRPr kumimoji="1" sz="3500" kern="1200">
          <a:solidFill>
            <a:schemeClr val="tx1"/>
          </a:solidFill>
          <a:latin typeface="+mn-lt"/>
          <a:ea typeface="+mn-ea"/>
          <a:cs typeface="+mn-cs"/>
        </a:defRPr>
      </a:lvl1pPr>
      <a:lvl2pPr marL="808998" indent="-311153" algn="l" defTabSz="995690"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2pPr>
      <a:lvl3pPr marL="1244613" indent="-248923" algn="l" defTabSz="995690" rtl="0" eaLnBrk="1" latinLnBrk="0" hangingPunct="1">
        <a:spcBef>
          <a:spcPct val="20000"/>
        </a:spcBef>
        <a:buFont typeface="Arial" panose="020B0604020202020204" pitchFamily="34" charset="0"/>
        <a:buChar char="•"/>
        <a:defRPr kumimoji="1" sz="2600" kern="1200">
          <a:solidFill>
            <a:schemeClr val="tx1"/>
          </a:solidFill>
          <a:latin typeface="+mn-lt"/>
          <a:ea typeface="+mn-ea"/>
          <a:cs typeface="+mn-cs"/>
        </a:defRPr>
      </a:lvl3pPr>
      <a:lvl4pPr marL="1742458"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4pPr>
      <a:lvl5pPr marL="2240303"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5pPr>
      <a:lvl6pPr marL="2738148"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6pPr>
      <a:lvl7pPr marL="3235993"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7pPr>
      <a:lvl8pPr marL="3733838"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8pPr>
      <a:lvl9pPr marL="4231683"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9pPr>
    </p:bodyStyle>
    <p:otherStyle>
      <a:defPPr>
        <a:defRPr lang="ja-JP"/>
      </a:defPPr>
      <a:lvl1pPr marL="0" algn="l" defTabSz="995690" rtl="0" eaLnBrk="1" latinLnBrk="0" hangingPunct="1">
        <a:defRPr kumimoji="1" sz="2000" kern="1200">
          <a:solidFill>
            <a:schemeClr val="tx1"/>
          </a:solidFill>
          <a:latin typeface="+mn-lt"/>
          <a:ea typeface="+mn-ea"/>
          <a:cs typeface="+mn-cs"/>
        </a:defRPr>
      </a:lvl1pPr>
      <a:lvl2pPr marL="497845" algn="l" defTabSz="995690" rtl="0" eaLnBrk="1" latinLnBrk="0" hangingPunct="1">
        <a:defRPr kumimoji="1" sz="2000" kern="1200">
          <a:solidFill>
            <a:schemeClr val="tx1"/>
          </a:solidFill>
          <a:latin typeface="+mn-lt"/>
          <a:ea typeface="+mn-ea"/>
          <a:cs typeface="+mn-cs"/>
        </a:defRPr>
      </a:lvl2pPr>
      <a:lvl3pPr marL="995690" algn="l" defTabSz="995690" rtl="0" eaLnBrk="1" latinLnBrk="0" hangingPunct="1">
        <a:defRPr kumimoji="1" sz="2000" kern="1200">
          <a:solidFill>
            <a:schemeClr val="tx1"/>
          </a:solidFill>
          <a:latin typeface="+mn-lt"/>
          <a:ea typeface="+mn-ea"/>
          <a:cs typeface="+mn-cs"/>
        </a:defRPr>
      </a:lvl3pPr>
      <a:lvl4pPr marL="1493535" algn="l" defTabSz="995690" rtl="0" eaLnBrk="1" latinLnBrk="0" hangingPunct="1">
        <a:defRPr kumimoji="1" sz="2000" kern="1200">
          <a:solidFill>
            <a:schemeClr val="tx1"/>
          </a:solidFill>
          <a:latin typeface="+mn-lt"/>
          <a:ea typeface="+mn-ea"/>
          <a:cs typeface="+mn-cs"/>
        </a:defRPr>
      </a:lvl4pPr>
      <a:lvl5pPr marL="1991380" algn="l" defTabSz="995690" rtl="0" eaLnBrk="1" latinLnBrk="0" hangingPunct="1">
        <a:defRPr kumimoji="1" sz="2000" kern="1200">
          <a:solidFill>
            <a:schemeClr val="tx1"/>
          </a:solidFill>
          <a:latin typeface="+mn-lt"/>
          <a:ea typeface="+mn-ea"/>
          <a:cs typeface="+mn-cs"/>
        </a:defRPr>
      </a:lvl5pPr>
      <a:lvl6pPr marL="2489225" algn="l" defTabSz="995690" rtl="0" eaLnBrk="1" latinLnBrk="0" hangingPunct="1">
        <a:defRPr kumimoji="1" sz="2000" kern="1200">
          <a:solidFill>
            <a:schemeClr val="tx1"/>
          </a:solidFill>
          <a:latin typeface="+mn-lt"/>
          <a:ea typeface="+mn-ea"/>
          <a:cs typeface="+mn-cs"/>
        </a:defRPr>
      </a:lvl6pPr>
      <a:lvl7pPr marL="2987070" algn="l" defTabSz="995690" rtl="0" eaLnBrk="1" latinLnBrk="0" hangingPunct="1">
        <a:defRPr kumimoji="1" sz="2000" kern="1200">
          <a:solidFill>
            <a:schemeClr val="tx1"/>
          </a:solidFill>
          <a:latin typeface="+mn-lt"/>
          <a:ea typeface="+mn-ea"/>
          <a:cs typeface="+mn-cs"/>
        </a:defRPr>
      </a:lvl7pPr>
      <a:lvl8pPr marL="3484916" algn="l" defTabSz="995690" rtl="0" eaLnBrk="1" latinLnBrk="0" hangingPunct="1">
        <a:defRPr kumimoji="1" sz="2000" kern="1200">
          <a:solidFill>
            <a:schemeClr val="tx1"/>
          </a:solidFill>
          <a:latin typeface="+mn-lt"/>
          <a:ea typeface="+mn-ea"/>
          <a:cs typeface="+mn-cs"/>
        </a:defRPr>
      </a:lvl8pPr>
      <a:lvl9pPr marL="3982761" algn="l" defTabSz="995690"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denso.com/jp/ja/about-us/sustainability/society/supply-chain/green-procurement/" TargetMode="Externa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denso.com/jp/ja/-/media/global/about-us/sustainability/society/humanrights/humanrights-doc-human-rights-policy-ja.pdf?rev=e21e4f5c32a94f7eaa693d97b83a2ff0" TargetMode="External"/><Relationship Id="rId1" Type="http://schemas.openxmlformats.org/officeDocument/2006/relationships/slideLayout" Target="../slideLayouts/slideLayout7.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5148783" y="9434235"/>
            <a:ext cx="1728192" cy="513284"/>
          </a:xfrm>
          <a:prstGeom prst="rect">
            <a:avLst/>
          </a:prstGeom>
          <a:solidFill>
            <a:schemeClr val="bg1"/>
          </a:solidFill>
        </p:spPr>
        <p:txBody>
          <a:bodyPr wrap="square" lIns="99569" tIns="49785" rIns="99569" bIns="49785" rtlCol="0">
            <a:spAutoFit/>
          </a:bodyPr>
          <a:lstStyle/>
          <a:p>
            <a:pPr marL="286952" eaLnBrk="0" fontAlgn="base" hangingPunct="0">
              <a:lnSpc>
                <a:spcPct val="200000"/>
              </a:lnSpc>
              <a:spcBef>
                <a:spcPct val="0"/>
              </a:spcBef>
              <a:spcAft>
                <a:spcPct val="0"/>
              </a:spcAft>
            </a:pPr>
            <a:r>
              <a:rPr lang="en-US" altLang="ja-JP" sz="1600" b="1" dirty="0">
                <a:latin typeface="DENSO TP 2017 Regular" pitchFamily="34" charset="-128"/>
                <a:ea typeface="DENSO TP 2017 Regular" pitchFamily="34" charset="-128"/>
                <a:cs typeface="Times New Roman" pitchFamily="18" charset="0"/>
              </a:rPr>
              <a:t>2025</a:t>
            </a:r>
            <a:r>
              <a:rPr lang="ja-JP" altLang="en-US" sz="1600" b="1" dirty="0">
                <a:latin typeface="DENSO TP 2017 Regular" pitchFamily="34" charset="-128"/>
                <a:ea typeface="DENSO TP 2017 Regular" pitchFamily="34" charset="-128"/>
                <a:cs typeface="Times New Roman" pitchFamily="18" charset="0"/>
              </a:rPr>
              <a:t>年</a:t>
            </a:r>
            <a:r>
              <a:rPr lang="en-US" altLang="ja-JP" sz="1600" b="1" dirty="0">
                <a:latin typeface="DENSO TP 2017 Regular" pitchFamily="34" charset="-128"/>
                <a:ea typeface="DENSO TP 2017 Regular" pitchFamily="34" charset="-128"/>
                <a:cs typeface="Times New Roman" pitchFamily="18" charset="0"/>
              </a:rPr>
              <a:t>1</a:t>
            </a:r>
            <a:r>
              <a:rPr lang="ja-JP" altLang="en-US" sz="1600" b="1" dirty="0">
                <a:latin typeface="DENSO TP 2017 Regular" pitchFamily="34" charset="-128"/>
                <a:ea typeface="DENSO TP 2017 Regular" pitchFamily="34" charset="-128"/>
                <a:cs typeface="Times New Roman" pitchFamily="18" charset="0"/>
              </a:rPr>
              <a:t>月</a:t>
            </a:r>
            <a:endParaRPr lang="en-US" altLang="ja-JP" sz="1600" b="1" dirty="0">
              <a:latin typeface="DENSO TP 2017 Regular" pitchFamily="34" charset="-128"/>
              <a:ea typeface="DENSO TP 2017 Regular" pitchFamily="34" charset="-128"/>
              <a:cs typeface="Times New Roman" pitchFamily="18" charset="0"/>
            </a:endParaRPr>
          </a:p>
        </p:txBody>
      </p:sp>
      <p:sp>
        <p:nvSpPr>
          <p:cNvPr id="3" name="正方形/長方形 2"/>
          <p:cNvSpPr/>
          <p:nvPr/>
        </p:nvSpPr>
        <p:spPr>
          <a:xfrm>
            <a:off x="2556495" y="4914652"/>
            <a:ext cx="4680520" cy="5040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sp>
        <p:nvSpPr>
          <p:cNvPr id="4" name="テキスト ボックス 3"/>
          <p:cNvSpPr txBox="1"/>
          <p:nvPr/>
        </p:nvSpPr>
        <p:spPr>
          <a:xfrm>
            <a:off x="1418538" y="4907603"/>
            <a:ext cx="6178517" cy="439097"/>
          </a:xfrm>
          <a:prstGeom prst="rect">
            <a:avLst/>
          </a:prstGeom>
          <a:noFill/>
        </p:spPr>
        <p:txBody>
          <a:bodyPr wrap="square" lIns="99569" tIns="49785" rIns="99569" bIns="49785" rtlCol="0">
            <a:spAutoFit/>
          </a:bodyPr>
          <a:lstStyle/>
          <a:p>
            <a:r>
              <a:rPr lang="ja-JP" altLang="en-US" sz="2200" dirty="0">
                <a:latin typeface="DENSO TP 2017 Regular" panose="020B0500000000000000" pitchFamily="34" charset="-128"/>
                <a:ea typeface="DENSO TP 2017 Regular" panose="020B0500000000000000" pitchFamily="34" charset="-128"/>
              </a:rPr>
              <a:t>サプライヤー・サステナビリティガイドライン</a:t>
            </a:r>
            <a:endParaRPr lang="ja-JP" altLang="ja-JP" sz="2200" dirty="0">
              <a:latin typeface="DENSO TP 2017 Regular" panose="020B0500000000000000" pitchFamily="34" charset="-128"/>
              <a:ea typeface="DENSO TP 2017 Regular" panose="020B0500000000000000" pitchFamily="34" charset="-128"/>
            </a:endParaRPr>
          </a:p>
        </p:txBody>
      </p:sp>
    </p:spTree>
    <p:extLst>
      <p:ext uri="{BB962C8B-B14F-4D97-AF65-F5344CB8AC3E}">
        <p14:creationId xmlns:p14="http://schemas.microsoft.com/office/powerpoint/2010/main" val="11095534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テキスト ボックス 1"/>
          <p:cNvSpPr txBox="1"/>
          <p:nvPr/>
        </p:nvSpPr>
        <p:spPr>
          <a:xfrm>
            <a:off x="507893" y="1554430"/>
            <a:ext cx="6729121" cy="7846253"/>
          </a:xfrm>
          <a:prstGeom prst="rect">
            <a:avLst/>
          </a:prstGeom>
          <a:noFill/>
        </p:spPr>
        <p:txBody>
          <a:bodyPr wrap="square" lIns="99569" tIns="49785" rIns="99569" bIns="49785" rtlCol="0">
            <a:spAutoFit/>
          </a:bodyPr>
          <a:lstStyle/>
          <a:p>
            <a:pPr marL="182563" indent="-182563" algn="just">
              <a:lnSpc>
                <a:spcPts val="1600"/>
              </a:lnSpc>
            </a:pPr>
            <a:endParaRPr lang="ja-JP" altLang="en-US" sz="1200" dirty="0">
              <a:latin typeface="DENSO TP 2017 Regular" pitchFamily="34" charset="-128"/>
              <a:ea typeface="DENSO TP 2017 Regular" pitchFamily="34" charset="-128"/>
            </a:endParaRPr>
          </a:p>
          <a:p>
            <a:pPr algn="just">
              <a:lnSpc>
                <a:spcPts val="1600"/>
              </a:lnSpc>
            </a:pPr>
            <a:r>
              <a:rPr lang="ja-JP" altLang="en-US" sz="1200" b="1" dirty="0">
                <a:latin typeface="DENSO TP 2017 Regular" panose="020B0500000000000000" pitchFamily="34" charset="-128"/>
                <a:ea typeface="DENSO TP 2017 Regular" panose="020B0500000000000000" pitchFamily="34" charset="-128"/>
              </a:rPr>
              <a:t>強制労働の禁止・移民労働</a:t>
            </a:r>
            <a:endParaRPr lang="ja-JP" altLang="en-US" sz="1200" dirty="0">
              <a:latin typeface="DENSO TP 2017 Bold" pitchFamily="34" charset="-128"/>
              <a:ea typeface="DENSO TP 2017 Bold" pitchFamily="34" charset="-128"/>
            </a:endParaRPr>
          </a:p>
          <a:p>
            <a:pPr algn="just">
              <a:lnSpc>
                <a:spcPts val="600"/>
              </a:lnSpc>
            </a:pPr>
            <a:endParaRPr lang="en-US" altLang="ja-JP" sz="1200" dirty="0">
              <a:latin typeface="DENSO TP 2017 Regular" pitchFamily="34" charset="-128"/>
              <a:ea typeface="DENSO TP 2017 Regular" pitchFamily="34" charset="-128"/>
            </a:endParaRPr>
          </a:p>
          <a:p>
            <a:pPr marL="92075" indent="-92075" algn="just">
              <a:lnSpc>
                <a:spcPts val="1600"/>
              </a:lnSpc>
              <a:spcBef>
                <a:spcPts val="600"/>
              </a:spcBef>
            </a:pPr>
            <a:r>
              <a:rPr lang="ja-JP" altLang="en-US" sz="1200" dirty="0">
                <a:latin typeface="DENSO TP 2017 Regular" pitchFamily="34" charset="-128"/>
                <a:ea typeface="DENSO TP 2017 Regular" pitchFamily="34" charset="-128"/>
              </a:rPr>
              <a:t>・全ての労働は自発的であること</a:t>
            </a:r>
            <a:r>
              <a:rPr lang="en-US" altLang="ja-JP" sz="1200" dirty="0">
                <a:latin typeface="DENSO TP 2017 Regular" pitchFamily="34" charset="-128"/>
                <a:ea typeface="DENSO TP 2017 Regular" pitchFamily="34" charset="-128"/>
              </a:rPr>
              <a:t>､</a:t>
            </a:r>
            <a:r>
              <a:rPr lang="ja-JP" altLang="en-US" sz="1200" dirty="0">
                <a:latin typeface="DENSO TP 2017 Regular" pitchFamily="34" charset="-128"/>
                <a:ea typeface="DENSO TP 2017 Regular" pitchFamily="34" charset="-128"/>
              </a:rPr>
              <a:t>及び社員が自由に離職できることを確実に保証し、暴力、脅迫、債務等によるあらゆる強制労働や、人身取引を含むいかなる形態の現代奴隷も認めない。</a:t>
            </a:r>
          </a:p>
          <a:p>
            <a:pPr marL="92075" indent="-92075" algn="just">
              <a:lnSpc>
                <a:spcPts val="1600"/>
              </a:lnSpc>
              <a:spcBef>
                <a:spcPts val="600"/>
              </a:spcBef>
            </a:pPr>
            <a:r>
              <a:rPr lang="ja-JP" altLang="en-US" sz="1200" dirty="0">
                <a:latin typeface="DENSO TP 2017 Regular" pitchFamily="34" charset="-128"/>
                <a:ea typeface="DENSO TP 2017 Regular" pitchFamily="34" charset="-128"/>
              </a:rPr>
              <a:t>・外国人労働者を含む移民労働者の受入れに当たっては、国際規範あるいは国・地域の法令等を順守し、公的な身分証明書や労働許可証などの引き渡しや採用手数料などの国際規範上不当とみなされる費用の徴収を行わない。　　　</a:t>
            </a:r>
          </a:p>
          <a:p>
            <a:pPr algn="just">
              <a:lnSpc>
                <a:spcPts val="1600"/>
              </a:lnSpc>
            </a:pPr>
            <a:endParaRPr lang="en-US" altLang="ja-JP" sz="1200" dirty="0">
              <a:latin typeface="DENSO TP 2017 Regular" panose="020B0500000000000000" pitchFamily="34" charset="-128"/>
              <a:ea typeface="DENSO TP 2017 Regular" panose="020B0500000000000000" pitchFamily="34" charset="-128"/>
            </a:endParaRPr>
          </a:p>
          <a:p>
            <a:pPr algn="just">
              <a:lnSpc>
                <a:spcPts val="1600"/>
              </a:lnSpc>
            </a:pPr>
            <a:endParaRPr lang="en-US" altLang="ja-JP" sz="1200" dirty="0">
              <a:latin typeface="DENSO TP 2017 Regular" panose="020B0500000000000000" pitchFamily="34" charset="-128"/>
              <a:ea typeface="DENSO TP 2017 Regular" panose="020B0500000000000000" pitchFamily="34" charset="-128"/>
            </a:endParaRPr>
          </a:p>
          <a:p>
            <a:pPr algn="just">
              <a:lnSpc>
                <a:spcPts val="1600"/>
              </a:lnSpc>
            </a:pPr>
            <a:r>
              <a:rPr lang="ja-JP" altLang="en-US" sz="1200" b="1" dirty="0">
                <a:latin typeface="DENSO TP 2017 Regular" panose="020B0500000000000000" pitchFamily="34" charset="-128"/>
                <a:ea typeface="DENSO TP 2017 Regular" panose="020B0500000000000000" pitchFamily="34" charset="-128"/>
              </a:rPr>
              <a:t>賃金</a:t>
            </a:r>
            <a:endParaRPr lang="ja-JP" altLang="en-US" sz="1200" dirty="0">
              <a:latin typeface="DENSO TP 2017 Bold" pitchFamily="34" charset="-128"/>
              <a:ea typeface="DENSO TP 2017 Bold" pitchFamily="34" charset="-128"/>
            </a:endParaRPr>
          </a:p>
          <a:p>
            <a:pPr algn="just">
              <a:lnSpc>
                <a:spcPts val="600"/>
              </a:lnSpc>
            </a:pPr>
            <a:endParaRPr lang="en-US" altLang="ja-JP" sz="1200" dirty="0">
              <a:latin typeface="DENSO TP 2017 Regular" pitchFamily="34" charset="-128"/>
              <a:ea typeface="DENSO TP 2017 Regular" pitchFamily="34" charset="-128"/>
            </a:endParaRPr>
          </a:p>
          <a:p>
            <a:pPr algn="just">
              <a:lnSpc>
                <a:spcPts val="1600"/>
              </a:lnSpc>
            </a:pPr>
            <a:r>
              <a:rPr lang="ja-JP" altLang="en-US" sz="1200" dirty="0">
                <a:latin typeface="DENSO TP 2017 Regular" pitchFamily="34" charset="-128"/>
                <a:ea typeface="DENSO TP 2017 Regular" pitchFamily="34" charset="-128"/>
              </a:rPr>
              <a:t>最低賃金</a:t>
            </a:r>
            <a:r>
              <a:rPr lang="en-US" altLang="ja-JP" sz="1200" dirty="0">
                <a:latin typeface="DENSO TP 2017 Regular" pitchFamily="34" charset="-128"/>
                <a:ea typeface="DENSO TP 2017 Regular" pitchFamily="34" charset="-128"/>
              </a:rPr>
              <a:t>､</a:t>
            </a:r>
            <a:r>
              <a:rPr lang="ja-JP" altLang="en-US" sz="1200" dirty="0">
                <a:latin typeface="DENSO TP 2017 Regular" pitchFamily="34" charset="-128"/>
                <a:ea typeface="DENSO TP 2017 Regular" pitchFamily="34" charset="-128"/>
              </a:rPr>
              <a:t>超過勤務</a:t>
            </a:r>
            <a:r>
              <a:rPr lang="en-US" altLang="ja-JP" sz="1200" dirty="0">
                <a:latin typeface="DENSO TP 2017 Regular" pitchFamily="34" charset="-128"/>
                <a:ea typeface="DENSO TP 2017 Regular" pitchFamily="34" charset="-128"/>
              </a:rPr>
              <a:t>､</a:t>
            </a:r>
            <a:r>
              <a:rPr lang="ja-JP" altLang="en-US" sz="1200" dirty="0">
                <a:latin typeface="DENSO TP 2017 Regular" pitchFamily="34" charset="-128"/>
                <a:ea typeface="DENSO TP 2017 Regular" pitchFamily="34" charset="-128"/>
              </a:rPr>
              <a:t>賃金控除</a:t>
            </a:r>
            <a:r>
              <a:rPr lang="en-US" altLang="ja-JP" sz="1200" dirty="0">
                <a:latin typeface="DENSO TP 2017 Regular" pitchFamily="34" charset="-128"/>
                <a:ea typeface="DENSO TP 2017 Regular" pitchFamily="34" charset="-128"/>
              </a:rPr>
              <a:t>､</a:t>
            </a:r>
            <a:r>
              <a:rPr lang="ja-JP" altLang="en-US" sz="1200" dirty="0">
                <a:latin typeface="DENSO TP 2017 Regular" pitchFamily="34" charset="-128"/>
                <a:ea typeface="DENSO TP 2017 Regular" pitchFamily="34" charset="-128"/>
              </a:rPr>
              <a:t>出来高賃金</a:t>
            </a:r>
            <a:r>
              <a:rPr lang="en-US" altLang="ja-JP" sz="1200" dirty="0">
                <a:latin typeface="DENSO TP 2017 Regular" pitchFamily="34" charset="-128"/>
                <a:ea typeface="DENSO TP 2017 Regular" pitchFamily="34" charset="-128"/>
              </a:rPr>
              <a:t>､</a:t>
            </a:r>
            <a:r>
              <a:rPr lang="ja-JP" altLang="en-US" sz="1200" dirty="0">
                <a:latin typeface="DENSO TP 2017 Regular" pitchFamily="34" charset="-128"/>
                <a:ea typeface="DENSO TP 2017 Regular" pitchFamily="34" charset="-128"/>
              </a:rPr>
              <a:t>その他給付等に関する各国・地域の法令等を順守している。</a:t>
            </a:r>
            <a:endParaRPr lang="en-US" altLang="ja-JP" sz="1200" dirty="0">
              <a:latin typeface="DENSO TP 2017 Regular" pitchFamily="34" charset="-128"/>
              <a:ea typeface="DENSO TP 2017 Regular" pitchFamily="34" charset="-128"/>
            </a:endParaRPr>
          </a:p>
          <a:p>
            <a:pPr algn="just">
              <a:lnSpc>
                <a:spcPts val="1600"/>
              </a:lnSpc>
            </a:pPr>
            <a:endParaRPr lang="en-US" altLang="ja-JP" sz="1200" dirty="0">
              <a:latin typeface="DENSO TP 2017 Regular" pitchFamily="34" charset="-128"/>
              <a:ea typeface="DENSO TP 2017 Regular" pitchFamily="34" charset="-128"/>
            </a:endParaRPr>
          </a:p>
          <a:p>
            <a:pPr algn="just">
              <a:lnSpc>
                <a:spcPts val="1600"/>
              </a:lnSpc>
            </a:pPr>
            <a:endParaRPr lang="ja-JP" altLang="en-US" sz="1200" dirty="0">
              <a:latin typeface="DENSO TP 2017 Regular" pitchFamily="34" charset="-128"/>
              <a:ea typeface="DENSO TP 2017 Regular" pitchFamily="34" charset="-128"/>
            </a:endParaRPr>
          </a:p>
          <a:p>
            <a:pPr algn="just">
              <a:lnSpc>
                <a:spcPts val="1600"/>
              </a:lnSpc>
            </a:pPr>
            <a:r>
              <a:rPr lang="ja-JP" altLang="en-US" sz="1200" b="1" dirty="0">
                <a:latin typeface="DENSO TP 2017 Regular" panose="020B0500000000000000" pitchFamily="34" charset="-128"/>
                <a:ea typeface="DENSO TP 2017 Regular" panose="020B0500000000000000" pitchFamily="34" charset="-128"/>
              </a:rPr>
              <a:t>労働時間</a:t>
            </a:r>
            <a:endParaRPr lang="ja-JP" altLang="en-US" sz="1200" dirty="0">
              <a:latin typeface="DENSO TP 2017 Bold" pitchFamily="34" charset="-128"/>
              <a:ea typeface="DENSO TP 2017 Bold" pitchFamily="34" charset="-128"/>
            </a:endParaRPr>
          </a:p>
          <a:p>
            <a:pPr algn="just">
              <a:lnSpc>
                <a:spcPts val="600"/>
              </a:lnSpc>
            </a:pPr>
            <a:endParaRPr lang="en-US" altLang="ja-JP" sz="1200" dirty="0">
              <a:latin typeface="DENSO TP 2017 Regular" pitchFamily="34" charset="-128"/>
              <a:ea typeface="DENSO TP 2017 Regular" pitchFamily="34" charset="-128"/>
            </a:endParaRPr>
          </a:p>
          <a:p>
            <a:pPr algn="just">
              <a:lnSpc>
                <a:spcPts val="1600"/>
              </a:lnSpc>
            </a:pPr>
            <a:r>
              <a:rPr lang="ja-JP" altLang="en-US" sz="1200" dirty="0">
                <a:latin typeface="DENSO TP 2017 Regular" pitchFamily="34" charset="-128"/>
                <a:ea typeface="DENSO TP 2017 Regular" pitchFamily="34" charset="-128"/>
              </a:rPr>
              <a:t>従業員の労働時間</a:t>
            </a:r>
            <a:r>
              <a:rPr lang="en-US" altLang="ja-JP" sz="1200" dirty="0">
                <a:latin typeface="DENSO TP 2017 Regular" pitchFamily="34" charset="-128"/>
                <a:ea typeface="DENSO TP 2017 Regular" pitchFamily="34" charset="-128"/>
              </a:rPr>
              <a:t>(</a:t>
            </a:r>
            <a:r>
              <a:rPr lang="ja-JP" altLang="en-US" sz="1200" dirty="0">
                <a:latin typeface="DENSO TP 2017 Regular" pitchFamily="34" charset="-128"/>
                <a:ea typeface="DENSO TP 2017 Regular" pitchFamily="34" charset="-128"/>
              </a:rPr>
              <a:t>超過勤務を含む</a:t>
            </a:r>
            <a:r>
              <a:rPr lang="en-US" altLang="ja-JP" sz="1200" dirty="0">
                <a:latin typeface="DENSO TP 2017 Regular" pitchFamily="34" charset="-128"/>
                <a:ea typeface="DENSO TP 2017 Regular" pitchFamily="34" charset="-128"/>
              </a:rPr>
              <a:t>)</a:t>
            </a:r>
            <a:r>
              <a:rPr lang="ja-JP" altLang="en-US" sz="1200" dirty="0">
                <a:latin typeface="DENSO TP 2017 Regular" pitchFamily="34" charset="-128"/>
                <a:ea typeface="DENSO TP 2017 Regular" pitchFamily="34" charset="-128"/>
              </a:rPr>
              <a:t>の決定</a:t>
            </a:r>
            <a:r>
              <a:rPr lang="en-US" altLang="ja-JP" sz="1200" dirty="0">
                <a:latin typeface="DENSO TP 2017 Regular" pitchFamily="34" charset="-128"/>
                <a:ea typeface="DENSO TP 2017 Regular" pitchFamily="34" charset="-128"/>
              </a:rPr>
              <a:t>､</a:t>
            </a:r>
            <a:r>
              <a:rPr lang="ja-JP" altLang="en-US" sz="1200" dirty="0">
                <a:latin typeface="DENSO TP 2017 Regular" pitchFamily="34" charset="-128"/>
                <a:ea typeface="DENSO TP 2017 Regular" pitchFamily="34" charset="-128"/>
              </a:rPr>
              <a:t>及び休日・年次有給休暇の付与、休憩時間その他について、各国・地域の法令等を順守している。</a:t>
            </a:r>
            <a:endParaRPr lang="en-US" altLang="ja-JP" sz="1200" dirty="0">
              <a:latin typeface="DENSO TP 2017 Regular" pitchFamily="34" charset="-128"/>
              <a:ea typeface="DENSO TP 2017 Regular" pitchFamily="34" charset="-128"/>
            </a:endParaRPr>
          </a:p>
          <a:p>
            <a:pPr algn="just">
              <a:lnSpc>
                <a:spcPts val="1600"/>
              </a:lnSpc>
            </a:pPr>
            <a:endParaRPr lang="en-US" altLang="ja-JP" sz="1200" dirty="0">
              <a:latin typeface="DENSO TP 2017 Regular" pitchFamily="34" charset="-128"/>
              <a:ea typeface="DENSO TP 2017 Regular" pitchFamily="34" charset="-128"/>
            </a:endParaRPr>
          </a:p>
          <a:p>
            <a:pPr algn="just">
              <a:lnSpc>
                <a:spcPts val="1600"/>
              </a:lnSpc>
            </a:pPr>
            <a:endParaRPr lang="en-US" altLang="ja-JP" sz="1200" dirty="0">
              <a:latin typeface="DENSO TP 2017 Regular" pitchFamily="34" charset="-128"/>
              <a:ea typeface="DENSO TP 2017 Regular" pitchFamily="34" charset="-128"/>
            </a:endParaRPr>
          </a:p>
          <a:p>
            <a:pPr algn="just">
              <a:lnSpc>
                <a:spcPts val="1600"/>
              </a:lnSpc>
            </a:pPr>
            <a:r>
              <a:rPr lang="ja-JP" altLang="en-US" sz="1200" b="1" dirty="0">
                <a:latin typeface="DENSO TP 2017 Regular" panose="020B0500000000000000" pitchFamily="34" charset="-128"/>
                <a:ea typeface="DENSO TP 2017 Regular" panose="020B0500000000000000" pitchFamily="34" charset="-128"/>
              </a:rPr>
              <a:t>従業員との対話・協議、結社の自由</a:t>
            </a:r>
            <a:endParaRPr lang="ja-JP" altLang="en-US" sz="1200" dirty="0">
              <a:latin typeface="DENSO TP 2017 Bold" pitchFamily="34" charset="-128"/>
              <a:ea typeface="DENSO TP 2017 Bold" pitchFamily="34" charset="-128"/>
            </a:endParaRPr>
          </a:p>
          <a:p>
            <a:pPr algn="just">
              <a:lnSpc>
                <a:spcPts val="1600"/>
              </a:lnSpc>
              <a:spcBef>
                <a:spcPts val="600"/>
              </a:spcBef>
            </a:pPr>
            <a:r>
              <a:rPr lang="ja-JP" altLang="en-US" sz="1200" dirty="0">
                <a:latin typeface="DENSO TP 2017 Regular" pitchFamily="34" charset="-128"/>
                <a:ea typeface="DENSO TP 2017 Regular" pitchFamily="34" charset="-128"/>
              </a:rPr>
              <a:t>・従業員の代表、もしくは従業員と、誠実に対話・協議している。</a:t>
            </a:r>
          </a:p>
          <a:p>
            <a:pPr marL="92075" indent="-92075" algn="just">
              <a:lnSpc>
                <a:spcPts val="1600"/>
              </a:lnSpc>
              <a:spcBef>
                <a:spcPts val="600"/>
              </a:spcBef>
            </a:pPr>
            <a:r>
              <a:rPr lang="ja-JP" altLang="en-US" sz="1200" dirty="0">
                <a:latin typeface="DENSO TP 2017 Regular" pitchFamily="34" charset="-128"/>
                <a:ea typeface="DENSO TP 2017 Regular" pitchFamily="34" charset="-128"/>
              </a:rPr>
              <a:t>・従業員が自由に結社する権利または結社しない権利を、事業活動を行う国の該当法令等に基づいて認める。</a:t>
            </a:r>
            <a:endParaRPr lang="en-US" altLang="ja-JP" sz="1200" dirty="0">
              <a:latin typeface="DENSO TP 2017 Regular" pitchFamily="34" charset="-128"/>
              <a:ea typeface="DENSO TP 2017 Regular" pitchFamily="34" charset="-128"/>
            </a:endParaRPr>
          </a:p>
          <a:p>
            <a:pPr algn="just">
              <a:lnSpc>
                <a:spcPts val="1600"/>
              </a:lnSpc>
            </a:pPr>
            <a:endParaRPr lang="en-US" altLang="ja-JP" sz="1200" dirty="0">
              <a:latin typeface="DENSO TP 2017 Regular" pitchFamily="34" charset="-128"/>
              <a:ea typeface="DENSO TP 2017 Regular" pitchFamily="34" charset="-128"/>
            </a:endParaRPr>
          </a:p>
          <a:p>
            <a:pPr algn="just">
              <a:lnSpc>
                <a:spcPts val="1600"/>
              </a:lnSpc>
            </a:pPr>
            <a:endParaRPr lang="ja-JP" altLang="en-US" sz="1200" dirty="0">
              <a:latin typeface="DENSO TP 2017 Regular" pitchFamily="34" charset="-128"/>
              <a:ea typeface="DENSO TP 2017 Regular" pitchFamily="34" charset="-128"/>
            </a:endParaRPr>
          </a:p>
          <a:p>
            <a:pPr algn="just">
              <a:lnSpc>
                <a:spcPts val="1600"/>
              </a:lnSpc>
            </a:pPr>
            <a:r>
              <a:rPr lang="ja-JP" altLang="en-US" sz="1200" b="1" dirty="0">
                <a:latin typeface="DENSO TP 2017 Regular" panose="020B0500000000000000" pitchFamily="34" charset="-128"/>
                <a:ea typeface="DENSO TP 2017 Regular" panose="020B0500000000000000" pitchFamily="34" charset="-128"/>
              </a:rPr>
              <a:t>安全・健康な労働環境</a:t>
            </a:r>
            <a:endParaRPr lang="ja-JP" altLang="en-US" sz="1200" dirty="0">
              <a:latin typeface="DENSO TP 2017 Bold" pitchFamily="34" charset="-128"/>
              <a:ea typeface="DENSO TP 2017 Bold" pitchFamily="34" charset="-128"/>
            </a:endParaRPr>
          </a:p>
          <a:p>
            <a:pPr marL="92075" indent="-92075" algn="just">
              <a:lnSpc>
                <a:spcPts val="1600"/>
              </a:lnSpc>
              <a:spcBef>
                <a:spcPts val="600"/>
              </a:spcBef>
            </a:pPr>
            <a:r>
              <a:rPr lang="ja-JP" altLang="en-US" sz="1200" dirty="0">
                <a:latin typeface="DENSO TP 2017 Regular" pitchFamily="34" charset="-128"/>
                <a:ea typeface="DENSO TP 2017 Regular" pitchFamily="34" charset="-128"/>
              </a:rPr>
              <a:t>・従業員の職務上の安全・健康の確保を最優先とし</a:t>
            </a:r>
            <a:r>
              <a:rPr lang="en-US" altLang="ja-JP" sz="1200" dirty="0">
                <a:latin typeface="DENSO TP 2017 Regular" pitchFamily="34" charset="-128"/>
                <a:ea typeface="DENSO TP 2017 Regular" pitchFamily="34" charset="-128"/>
              </a:rPr>
              <a:t>､</a:t>
            </a:r>
            <a:r>
              <a:rPr lang="ja-JP" altLang="en-US" sz="1200" dirty="0">
                <a:latin typeface="DENSO TP 2017 Regular" pitchFamily="34" charset="-128"/>
                <a:ea typeface="DENSO TP 2017 Regular" pitchFamily="34" charset="-128"/>
              </a:rPr>
              <a:t>危険を特定して事故・災害の未然防止（機械装置類の安全対策・点検、危険表示、化学物質取扱管理、危険作業への対策（行動手順書・ルールの作成など）、保護具、安全教育・訓練、健康診断など）に努めている。</a:t>
            </a:r>
          </a:p>
          <a:p>
            <a:pPr marL="92075" indent="-92075" algn="just">
              <a:lnSpc>
                <a:spcPts val="1600"/>
              </a:lnSpc>
              <a:spcBef>
                <a:spcPts val="600"/>
              </a:spcBef>
            </a:pPr>
            <a:r>
              <a:rPr lang="ja-JP" altLang="en-US" sz="1200" dirty="0">
                <a:latin typeface="DENSO TP 2017 Regular" pitchFamily="34" charset="-128"/>
                <a:ea typeface="DENSO TP 2017 Regular" pitchFamily="34" charset="-128"/>
              </a:rPr>
              <a:t>・健康増進の機会提供や疾病予防の啓発などを通じて、従業員の健康づくりへの支援に努める。</a:t>
            </a:r>
            <a:endParaRPr lang="en-US" altLang="ja-JP" sz="1200" dirty="0">
              <a:latin typeface="DENSO TP 2017 Regular" pitchFamily="34" charset="-128"/>
              <a:ea typeface="DENSO TP 2017 Regular" pitchFamily="34" charset="-128"/>
            </a:endParaRPr>
          </a:p>
          <a:p>
            <a:pPr algn="just">
              <a:lnSpc>
                <a:spcPts val="1600"/>
              </a:lnSpc>
            </a:pPr>
            <a:endParaRPr lang="en-US" altLang="ja-JP" sz="1200" dirty="0">
              <a:latin typeface="DENSO TP 2017 Regular" pitchFamily="34" charset="-128"/>
              <a:ea typeface="DENSO TP 2017 Regular" pitchFamily="34" charset="-128"/>
            </a:endParaRPr>
          </a:p>
          <a:p>
            <a:pPr algn="just">
              <a:lnSpc>
                <a:spcPts val="1600"/>
              </a:lnSpc>
            </a:pPr>
            <a:endParaRPr lang="en-US" altLang="ja-JP" sz="1200" dirty="0">
              <a:latin typeface="DENSO TP 2017 Regular" pitchFamily="34" charset="-128"/>
              <a:ea typeface="DENSO TP 2017 Regular" pitchFamily="34" charset="-128"/>
            </a:endParaRPr>
          </a:p>
          <a:p>
            <a:pPr algn="just">
              <a:lnSpc>
                <a:spcPts val="1600"/>
              </a:lnSpc>
            </a:pPr>
            <a:r>
              <a:rPr lang="ja-JP" altLang="en-US" sz="1200" b="1" dirty="0">
                <a:latin typeface="DENSO TP 2017 Regular" panose="020B0500000000000000" pitchFamily="34" charset="-128"/>
                <a:ea typeface="DENSO TP 2017 Regular" panose="020B0500000000000000" pitchFamily="34" charset="-128"/>
              </a:rPr>
              <a:t>人材育成</a:t>
            </a:r>
            <a:endParaRPr lang="ja-JP" altLang="en-US" sz="1200" dirty="0">
              <a:latin typeface="DENSO TP 2017 Bold" pitchFamily="34" charset="-128"/>
              <a:ea typeface="DENSO TP 2017 Bold" pitchFamily="34" charset="-128"/>
            </a:endParaRPr>
          </a:p>
          <a:p>
            <a:pPr algn="just">
              <a:lnSpc>
                <a:spcPts val="600"/>
              </a:lnSpc>
            </a:pPr>
            <a:endParaRPr lang="en-US" altLang="ja-JP" sz="1200" dirty="0">
              <a:latin typeface="DENSO TP 2017 Regular" pitchFamily="34" charset="-128"/>
              <a:ea typeface="DENSO TP 2017 Regular" pitchFamily="34" charset="-128"/>
            </a:endParaRPr>
          </a:p>
          <a:p>
            <a:pPr algn="just">
              <a:lnSpc>
                <a:spcPts val="1600"/>
              </a:lnSpc>
            </a:pPr>
            <a:r>
              <a:rPr lang="ja-JP" altLang="en-US" sz="1200" dirty="0">
                <a:latin typeface="DENSO TP 2017 Regular" pitchFamily="34" charset="-128"/>
                <a:ea typeface="DENSO TP 2017 Regular" pitchFamily="34" charset="-128"/>
              </a:rPr>
              <a:t>人材育成を通じて、従業員のキャリア形成と能力開発を支援している。</a:t>
            </a:r>
          </a:p>
        </p:txBody>
      </p:sp>
      <p:sp>
        <p:nvSpPr>
          <p:cNvPr id="6" name="テキスト ボックス 5"/>
          <p:cNvSpPr txBox="1"/>
          <p:nvPr/>
        </p:nvSpPr>
        <p:spPr>
          <a:xfrm>
            <a:off x="-395833" y="1404132"/>
            <a:ext cx="7561263" cy="300597"/>
          </a:xfrm>
          <a:prstGeom prst="rect">
            <a:avLst/>
          </a:prstGeom>
          <a:noFill/>
        </p:spPr>
        <p:txBody>
          <a:bodyPr wrap="square" lIns="99569" tIns="49785" rIns="99569" bIns="49785" rtlCol="0">
            <a:spAutoFit/>
          </a:bodyPr>
          <a:lstStyle/>
          <a:p>
            <a:pPr indent="896938"/>
            <a:r>
              <a:rPr lang="en-US" altLang="ja-JP" sz="1300" spc="300" dirty="0">
                <a:latin typeface="DENSO TP 2017 Bold" pitchFamily="34" charset="-128"/>
                <a:ea typeface="DENSO TP 2017 Bold" pitchFamily="34" charset="-128"/>
              </a:rPr>
              <a:t>2. </a:t>
            </a:r>
            <a:r>
              <a:rPr lang="ja-JP" altLang="en-US" sz="1300" dirty="0">
                <a:latin typeface="DENSO TP 2017 Bold" pitchFamily="34" charset="-128"/>
                <a:ea typeface="DENSO TP 2017 Bold" pitchFamily="34" charset="-128"/>
              </a:rPr>
              <a:t>人権・労働</a:t>
            </a:r>
          </a:p>
        </p:txBody>
      </p:sp>
      <p:sp>
        <p:nvSpPr>
          <p:cNvPr id="10" name="テキスト ボックス 9"/>
          <p:cNvSpPr txBox="1"/>
          <p:nvPr/>
        </p:nvSpPr>
        <p:spPr>
          <a:xfrm>
            <a:off x="496045" y="949471"/>
            <a:ext cx="6985497" cy="377541"/>
          </a:xfrm>
          <a:prstGeom prst="rect">
            <a:avLst/>
          </a:prstGeom>
          <a:noFill/>
        </p:spPr>
        <p:txBody>
          <a:bodyPr wrap="square" lIns="99569" tIns="49785" rIns="99569" bIns="49785" rtlCol="0">
            <a:spAutoFit/>
          </a:bodyPr>
          <a:lstStyle/>
          <a:p>
            <a:r>
              <a:rPr lang="en-US" altLang="ja-JP" sz="1800" dirty="0">
                <a:latin typeface="DENSO TP 2017 Bold" panose="020B0800000000000000" pitchFamily="34" charset="-128"/>
                <a:ea typeface="DENSO TP 2017 Bold" panose="020B0800000000000000" pitchFamily="34" charset="-128"/>
              </a:rPr>
              <a:t>IV. </a:t>
            </a:r>
            <a:r>
              <a:rPr lang="ja-JP" altLang="en-US" sz="1800" dirty="0">
                <a:latin typeface="DENSO TP 2017 Bold" panose="020B0800000000000000" pitchFamily="34" charset="-128"/>
                <a:ea typeface="DENSO TP 2017 Bold" panose="020B0800000000000000" pitchFamily="34" charset="-128"/>
              </a:rPr>
              <a:t>サプライヤー・</a:t>
            </a:r>
            <a:r>
              <a:rPr lang="ja-JP" altLang="en-US" sz="1800" dirty="0">
                <a:latin typeface="DENSO TP 2017 Bold" panose="020B0800000000000000" pitchFamily="34" charset="-128"/>
                <a:ea typeface="DENSO TP 2017 Bold" panose="020B0800000000000000" pitchFamily="34" charset="-128"/>
                <a:cs typeface="Times New Roman" pitchFamily="18" charset="0"/>
              </a:rPr>
              <a:t>サステナビリティ</a:t>
            </a:r>
            <a:r>
              <a:rPr lang="ja-JP" altLang="en-US" sz="1800" dirty="0">
                <a:latin typeface="DENSO TP 2017 Bold" panose="020B0800000000000000" pitchFamily="34" charset="-128"/>
                <a:ea typeface="DENSO TP 2017 Bold" panose="020B0800000000000000" pitchFamily="34" charset="-128"/>
              </a:rPr>
              <a:t>ガイドライン</a:t>
            </a:r>
            <a:endParaRPr lang="ja-JP" altLang="ja-JP" sz="1800" dirty="0">
              <a:latin typeface="DENSO TP 2017 Bold" panose="020B0800000000000000" pitchFamily="34" charset="-128"/>
              <a:ea typeface="DENSO TP 2017 Bold" panose="020B0800000000000000" pitchFamily="34" charset="-128"/>
            </a:endParaRPr>
          </a:p>
        </p:txBody>
      </p:sp>
      <p:sp>
        <p:nvSpPr>
          <p:cNvPr id="9" name="フッター プレースホルダー 1"/>
          <p:cNvSpPr>
            <a:spLocks noGrp="1"/>
          </p:cNvSpPr>
          <p:nvPr>
            <p:ph type="ftr" sz="quarter" idx="11"/>
          </p:nvPr>
        </p:nvSpPr>
        <p:spPr>
          <a:xfrm>
            <a:off x="2583432" y="10315252"/>
            <a:ext cx="2394400" cy="263185"/>
          </a:xfrm>
        </p:spPr>
        <p:txBody>
          <a:bodyPr/>
          <a:lstStyle/>
          <a:p>
            <a:pPr algn="ctr"/>
            <a:r>
              <a:rPr kumimoji="1" lang="ja-JP" altLang="en-US" sz="1200" dirty="0">
                <a:latin typeface="DENSO TP 2017 Regular" pitchFamily="34" charset="-128"/>
                <a:ea typeface="DENSO TP 2017 Regular" pitchFamily="34" charset="-128"/>
              </a:rPr>
              <a:t>８</a:t>
            </a:r>
          </a:p>
        </p:txBody>
      </p:sp>
      <p:pic>
        <p:nvPicPr>
          <p:cNvPr id="11" name="図 10"/>
          <p:cNvPicPr>
            <a:picLocks noChangeAspect="1"/>
          </p:cNvPicPr>
          <p:nvPr/>
        </p:nvPicPr>
        <p:blipFill rotWithShape="1">
          <a:blip r:embed="rId2" cstate="print">
            <a:extLst>
              <a:ext uri="{28A0092B-C50C-407E-A947-70E740481C1C}">
                <a14:useLocalDpi xmlns:a14="http://schemas.microsoft.com/office/drawing/2010/main" val="0"/>
              </a:ext>
            </a:extLst>
          </a:blip>
          <a:srcRect l="36937" t="16988" r="56370" b="69878"/>
          <a:stretch/>
        </p:blipFill>
        <p:spPr>
          <a:xfrm>
            <a:off x="4117543" y="0"/>
            <a:ext cx="697318" cy="972320"/>
          </a:xfrm>
          <a:prstGeom prst="rect">
            <a:avLst/>
          </a:prstGeom>
        </p:spPr>
      </p:pic>
    </p:spTree>
    <p:extLst>
      <p:ext uri="{BB962C8B-B14F-4D97-AF65-F5344CB8AC3E}">
        <p14:creationId xmlns:p14="http://schemas.microsoft.com/office/powerpoint/2010/main" val="24005882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テキスト ボックス 1"/>
          <p:cNvSpPr txBox="1"/>
          <p:nvPr/>
        </p:nvSpPr>
        <p:spPr>
          <a:xfrm>
            <a:off x="495743" y="1711041"/>
            <a:ext cx="6565015" cy="8769582"/>
          </a:xfrm>
          <a:prstGeom prst="rect">
            <a:avLst/>
          </a:prstGeom>
          <a:noFill/>
        </p:spPr>
        <p:txBody>
          <a:bodyPr wrap="square" lIns="99569" tIns="49785" rIns="99569" bIns="49785" rtlCol="0">
            <a:spAutoFit/>
          </a:bodyPr>
          <a:lstStyle/>
          <a:p>
            <a:pPr algn="just">
              <a:lnSpc>
                <a:spcPts val="1600"/>
              </a:lnSpc>
            </a:pPr>
            <a:r>
              <a:rPr lang="ja-JP" altLang="en-US" sz="1200" dirty="0">
                <a:latin typeface="DENSO TP 2017 Bold" pitchFamily="34" charset="-128"/>
                <a:ea typeface="DENSO TP 2017 Bold" pitchFamily="34" charset="-128"/>
              </a:rPr>
              <a:t>環境マネジメント</a:t>
            </a:r>
          </a:p>
          <a:p>
            <a:pPr algn="just">
              <a:lnSpc>
                <a:spcPts val="600"/>
              </a:lnSpc>
            </a:pPr>
            <a:endParaRPr lang="en-US" altLang="ja-JP" sz="1200" dirty="0">
              <a:latin typeface="DENSO TP 2017 Regular" pitchFamily="34" charset="-128"/>
              <a:ea typeface="DENSO TP 2017 Regular" pitchFamily="34" charset="-128"/>
            </a:endParaRPr>
          </a:p>
          <a:p>
            <a:pPr algn="just">
              <a:lnSpc>
                <a:spcPts val="1600"/>
              </a:lnSpc>
            </a:pPr>
            <a:r>
              <a:rPr lang="ja-JP" altLang="en-US" sz="1200" dirty="0">
                <a:latin typeface="DENSO TP 2017 Regular" pitchFamily="34" charset="-128"/>
                <a:ea typeface="DENSO TP 2017 Regular" pitchFamily="34" charset="-128"/>
              </a:rPr>
              <a:t>幅広い環境活動を推進するため、各国・地域の法令を順守するとともに全社的な管理の仕組みを構築して、継続的に運用・改善している。</a:t>
            </a:r>
            <a:endParaRPr lang="en-US" altLang="ja-JP" sz="1200" dirty="0">
              <a:latin typeface="DENSO TP 2017 Regular" pitchFamily="34" charset="-128"/>
              <a:ea typeface="DENSO TP 2017 Regular" pitchFamily="34" charset="-128"/>
            </a:endParaRPr>
          </a:p>
          <a:p>
            <a:pPr algn="just">
              <a:lnSpc>
                <a:spcPts val="1600"/>
              </a:lnSpc>
            </a:pPr>
            <a:endParaRPr lang="en-US" altLang="ja-JP" sz="1200" dirty="0">
              <a:latin typeface="DENSO TP 2017 Regular" pitchFamily="34" charset="-128"/>
              <a:ea typeface="DENSO TP 2017 Regular" pitchFamily="34" charset="-128"/>
            </a:endParaRPr>
          </a:p>
          <a:p>
            <a:pPr algn="just">
              <a:lnSpc>
                <a:spcPts val="1600"/>
              </a:lnSpc>
            </a:pPr>
            <a:endParaRPr lang="ja-JP" altLang="en-US" sz="1200" dirty="0">
              <a:latin typeface="DENSO TP 2017 Regular" pitchFamily="34" charset="-128"/>
              <a:ea typeface="DENSO TP 2017 Regular" pitchFamily="34" charset="-128"/>
            </a:endParaRPr>
          </a:p>
          <a:p>
            <a:pPr algn="just">
              <a:lnSpc>
                <a:spcPts val="1600"/>
              </a:lnSpc>
            </a:pPr>
            <a:r>
              <a:rPr lang="ja-JP" altLang="en-US" sz="1200" dirty="0">
                <a:latin typeface="DENSO TP 2017 Bold" pitchFamily="34" charset="-128"/>
                <a:ea typeface="DENSO TP 2017 Bold" pitchFamily="34" charset="-128"/>
              </a:rPr>
              <a:t>温室効果ガスの排出削減</a:t>
            </a:r>
          </a:p>
          <a:p>
            <a:pPr algn="just">
              <a:lnSpc>
                <a:spcPts val="600"/>
              </a:lnSpc>
            </a:pPr>
            <a:endParaRPr lang="en-US" altLang="ja-JP" sz="1200" dirty="0">
              <a:latin typeface="DENSO TP 2017 Regular" pitchFamily="34" charset="-128"/>
              <a:ea typeface="DENSO TP 2017 Regular" pitchFamily="34" charset="-128"/>
            </a:endParaRPr>
          </a:p>
          <a:p>
            <a:pPr marL="87313" indent="-87313" algn="just">
              <a:lnSpc>
                <a:spcPts val="1600"/>
              </a:lnSpc>
            </a:pPr>
            <a:r>
              <a:rPr lang="ja-JP" altLang="en-US" sz="1200" dirty="0">
                <a:latin typeface="DENSO TP 2017 Regular" panose="020B0500000000000000" pitchFamily="34" charset="-128"/>
                <a:ea typeface="DENSO TP 2017 Regular" panose="020B0500000000000000" pitchFamily="34" charset="-128"/>
              </a:rPr>
              <a:t>・地球温暖化防止に貢献するため、事業活動での温室効果ガスの排出管理を行い、ライフサイクル全体での削減活動を推進している。ならびにエネルギーの有効活用に取り組んでいる。</a:t>
            </a:r>
            <a:endParaRPr lang="en-US" altLang="ja-JP" sz="1200" dirty="0">
              <a:latin typeface="DENSO TP 2017 Regular" panose="020B0500000000000000" pitchFamily="34" charset="-128"/>
              <a:ea typeface="DENSO TP 2017 Regular" panose="020B0500000000000000" pitchFamily="34" charset="-128"/>
            </a:endParaRPr>
          </a:p>
          <a:p>
            <a:pPr marL="87313" indent="-87313" algn="just">
              <a:lnSpc>
                <a:spcPts val="1600"/>
              </a:lnSpc>
            </a:pPr>
            <a:r>
              <a:rPr lang="ja-JP" altLang="en-US" sz="1200" dirty="0">
                <a:latin typeface="DENSO TP 2017 Regular" panose="020B0500000000000000" pitchFamily="34" charset="-128"/>
                <a:ea typeface="DENSO TP 2017 Regular" panose="020B0500000000000000" pitchFamily="34" charset="-128"/>
              </a:rPr>
              <a:t>・カーボンニュートラルを目指し、サプライチェーン全体が協力して、排出量の把握・情報開示や、省エネ・設備改善・材料置換・再生可能エネルギー導入など、あらゆる削減方策の立案と推進に取り組む。</a:t>
            </a:r>
            <a:endParaRPr lang="en-US" altLang="ja-JP" sz="1200" dirty="0">
              <a:latin typeface="DENSO TP 2017 Regular" panose="020B0500000000000000" pitchFamily="34" charset="-128"/>
              <a:ea typeface="DENSO TP 2017 Regular" panose="020B0500000000000000" pitchFamily="34" charset="-128"/>
            </a:endParaRPr>
          </a:p>
          <a:p>
            <a:pPr algn="just">
              <a:lnSpc>
                <a:spcPts val="1600"/>
              </a:lnSpc>
            </a:pPr>
            <a:endParaRPr lang="en-US" altLang="ja-JP" sz="1200" dirty="0">
              <a:latin typeface="DENSO TP 2017 Regular" panose="020B0500000000000000" pitchFamily="34" charset="-128"/>
              <a:ea typeface="DENSO TP 2017 Regular" panose="020B0500000000000000" pitchFamily="34" charset="-128"/>
            </a:endParaRPr>
          </a:p>
          <a:p>
            <a:pPr algn="just">
              <a:lnSpc>
                <a:spcPts val="1600"/>
              </a:lnSpc>
            </a:pPr>
            <a:endParaRPr lang="ja-JP" altLang="en-US" sz="1200" dirty="0">
              <a:latin typeface="DENSO TP 2017 Regular" pitchFamily="34" charset="-128"/>
              <a:ea typeface="DENSO TP 2017 Regular" pitchFamily="34" charset="-128"/>
            </a:endParaRPr>
          </a:p>
          <a:p>
            <a:pPr algn="just">
              <a:lnSpc>
                <a:spcPts val="1600"/>
              </a:lnSpc>
            </a:pPr>
            <a:r>
              <a:rPr lang="ja-JP" altLang="en-US" sz="1200" dirty="0">
                <a:latin typeface="DENSO TP 2017 Bold" pitchFamily="34" charset="-128"/>
                <a:ea typeface="DENSO TP 2017 Bold" pitchFamily="34" charset="-128"/>
              </a:rPr>
              <a:t>大気・水・土壌等の環境汚染防止</a:t>
            </a:r>
          </a:p>
          <a:p>
            <a:pPr algn="just">
              <a:lnSpc>
                <a:spcPts val="600"/>
              </a:lnSpc>
            </a:pPr>
            <a:endParaRPr lang="en-US" altLang="ja-JP" sz="1200" dirty="0">
              <a:latin typeface="DENSO TP 2017 Regular" pitchFamily="34" charset="-128"/>
              <a:ea typeface="DENSO TP 2017 Regular" pitchFamily="34" charset="-128"/>
            </a:endParaRPr>
          </a:p>
          <a:p>
            <a:pPr algn="just">
              <a:lnSpc>
                <a:spcPts val="1600"/>
              </a:lnSpc>
            </a:pPr>
            <a:r>
              <a:rPr lang="ja-JP" altLang="en-US" sz="1200" dirty="0">
                <a:latin typeface="DENSO TP 2017 Regular" pitchFamily="34" charset="-128"/>
                <a:ea typeface="DENSO TP 2017 Regular" pitchFamily="34" charset="-128"/>
              </a:rPr>
              <a:t>大気、水、土壌等の汚染防止に関する各国・地域の法令を順守するとともに、継続的な監視と汚染物質の削減を行い、環境汚染を防止している。</a:t>
            </a:r>
            <a:endParaRPr lang="en-US" altLang="ja-JP" sz="1200" dirty="0">
              <a:latin typeface="DENSO TP 2017 Regular" pitchFamily="34" charset="-128"/>
              <a:ea typeface="DENSO TP 2017 Regular" pitchFamily="34" charset="-128"/>
            </a:endParaRPr>
          </a:p>
          <a:p>
            <a:pPr algn="just">
              <a:lnSpc>
                <a:spcPts val="1600"/>
              </a:lnSpc>
            </a:pPr>
            <a:endParaRPr lang="en-US" altLang="ja-JP" sz="1200" dirty="0">
              <a:latin typeface="DENSO TP 2017 Regular" pitchFamily="34" charset="-128"/>
              <a:ea typeface="DENSO TP 2017 Regular" pitchFamily="34" charset="-128"/>
            </a:endParaRPr>
          </a:p>
          <a:p>
            <a:pPr algn="just">
              <a:lnSpc>
                <a:spcPts val="1600"/>
              </a:lnSpc>
            </a:pPr>
            <a:endParaRPr lang="ja-JP" altLang="en-US" sz="1200" dirty="0">
              <a:latin typeface="DENSO TP 2017 Regular" pitchFamily="34" charset="-128"/>
              <a:ea typeface="DENSO TP 2017 Regular" pitchFamily="34" charset="-128"/>
            </a:endParaRPr>
          </a:p>
          <a:p>
            <a:pPr algn="just">
              <a:lnSpc>
                <a:spcPts val="1600"/>
              </a:lnSpc>
            </a:pPr>
            <a:r>
              <a:rPr lang="ja-JP" altLang="en-US" sz="1200" dirty="0">
                <a:latin typeface="DENSO TP 2017 Bold" pitchFamily="34" charset="-128"/>
                <a:ea typeface="DENSO TP 2017 Bold" pitchFamily="34" charset="-128"/>
              </a:rPr>
              <a:t>省資源・廃棄物削減</a:t>
            </a:r>
          </a:p>
          <a:p>
            <a:pPr algn="just">
              <a:lnSpc>
                <a:spcPts val="600"/>
              </a:lnSpc>
            </a:pPr>
            <a:endParaRPr lang="en-US" altLang="ja-JP" sz="1200" dirty="0">
              <a:latin typeface="DENSO TP 2017 Regular" pitchFamily="34" charset="-128"/>
              <a:ea typeface="DENSO TP 2017 Regular" pitchFamily="34" charset="-128"/>
            </a:endParaRPr>
          </a:p>
          <a:p>
            <a:pPr algn="just">
              <a:lnSpc>
                <a:spcPts val="1600"/>
              </a:lnSpc>
            </a:pPr>
            <a:r>
              <a:rPr lang="ja-JP" altLang="en-US" sz="1200" dirty="0">
                <a:latin typeface="DENSO TP 2017 Regular" pitchFamily="34" charset="-128"/>
                <a:ea typeface="DENSO TP 2017 Regular" pitchFamily="34" charset="-128"/>
              </a:rPr>
              <a:t>廃棄物の適正処理・リサイクル等に関する各国・地域の法令を順守するとともに、資源の有効活用を通じて廃棄物最終処分量の削減に取り組んでいる。</a:t>
            </a:r>
            <a:endParaRPr lang="en-US" altLang="ja-JP" sz="1200" dirty="0">
              <a:latin typeface="DENSO TP 2017 Regular" pitchFamily="34" charset="-128"/>
              <a:ea typeface="DENSO TP 2017 Regular" pitchFamily="34" charset="-128"/>
            </a:endParaRPr>
          </a:p>
          <a:p>
            <a:pPr algn="just">
              <a:lnSpc>
                <a:spcPts val="1600"/>
              </a:lnSpc>
            </a:pPr>
            <a:endParaRPr lang="en-US" altLang="ja-JP" sz="1200" dirty="0">
              <a:latin typeface="DENSO TP 2017 Regular" pitchFamily="34" charset="-128"/>
              <a:ea typeface="DENSO TP 2017 Regular" pitchFamily="34" charset="-128"/>
            </a:endParaRPr>
          </a:p>
          <a:p>
            <a:pPr algn="just">
              <a:lnSpc>
                <a:spcPts val="1600"/>
              </a:lnSpc>
            </a:pPr>
            <a:endParaRPr lang="ja-JP" altLang="en-US" sz="1200" dirty="0">
              <a:latin typeface="DENSO TP 2017 Regular" pitchFamily="34" charset="-128"/>
              <a:ea typeface="DENSO TP 2017 Regular" pitchFamily="34" charset="-128"/>
            </a:endParaRPr>
          </a:p>
          <a:p>
            <a:pPr algn="just">
              <a:lnSpc>
                <a:spcPts val="1600"/>
              </a:lnSpc>
            </a:pPr>
            <a:r>
              <a:rPr lang="ja-JP" altLang="en-US" sz="1200" dirty="0">
                <a:latin typeface="DENSO TP 2017 Bold" pitchFamily="34" charset="-128"/>
                <a:ea typeface="DENSO TP 2017 Bold" pitchFamily="34" charset="-128"/>
              </a:rPr>
              <a:t>化学物質管理</a:t>
            </a:r>
          </a:p>
          <a:p>
            <a:pPr algn="just">
              <a:lnSpc>
                <a:spcPts val="600"/>
              </a:lnSpc>
            </a:pPr>
            <a:endParaRPr lang="en-US" altLang="ja-JP" sz="1200" dirty="0">
              <a:latin typeface="DENSO TP 2017 Regular" pitchFamily="34" charset="-128"/>
              <a:ea typeface="DENSO TP 2017 Regular" pitchFamily="34" charset="-128"/>
            </a:endParaRPr>
          </a:p>
          <a:p>
            <a:pPr algn="just">
              <a:lnSpc>
                <a:spcPts val="1600"/>
              </a:lnSpc>
            </a:pPr>
            <a:r>
              <a:rPr lang="ja-JP" altLang="en-US" sz="1200" dirty="0">
                <a:latin typeface="DENSO TP 2017 Regular" pitchFamily="34" charset="-128"/>
                <a:ea typeface="DENSO TP 2017 Regular" pitchFamily="34" charset="-128"/>
              </a:rPr>
              <a:t>環境汚染の可能性がある化学物質の安全な管理を行っている。</a:t>
            </a:r>
          </a:p>
          <a:p>
            <a:pPr algn="just">
              <a:lnSpc>
                <a:spcPts val="1600"/>
              </a:lnSpc>
            </a:pPr>
            <a:r>
              <a:rPr lang="ja-JP" altLang="en-US" sz="1200" dirty="0">
                <a:latin typeface="DENSO TP 2017 Regular" pitchFamily="34" charset="-128"/>
                <a:ea typeface="DENSO TP 2017 Regular" pitchFamily="34" charset="-128"/>
              </a:rPr>
              <a:t>製品については、各国・地域の法令で禁止された化学物質を、当該国・地域において含有していない。</a:t>
            </a:r>
          </a:p>
          <a:p>
            <a:pPr algn="just">
              <a:lnSpc>
                <a:spcPts val="1600"/>
              </a:lnSpc>
            </a:pPr>
            <a:r>
              <a:rPr lang="ja-JP" altLang="en-US" sz="1200" dirty="0">
                <a:latin typeface="DENSO TP 2017 Regular" pitchFamily="34" charset="-128"/>
                <a:ea typeface="DENSO TP 2017 Regular" pitchFamily="34" charset="-128"/>
              </a:rPr>
              <a:t>製造工程においても禁止された化学物質は使用せず、各国・地域の法令で指定された化学物質に関しては、法令に基づき排出量の把握・行政への報告を行っている。</a:t>
            </a:r>
            <a:endParaRPr lang="en-US" altLang="ja-JP" sz="1200" dirty="0">
              <a:latin typeface="DENSO TP 2017 Regular" pitchFamily="34" charset="-128"/>
              <a:ea typeface="DENSO TP 2017 Regular" pitchFamily="34" charset="-128"/>
            </a:endParaRPr>
          </a:p>
          <a:p>
            <a:pPr algn="just">
              <a:lnSpc>
                <a:spcPts val="1600"/>
              </a:lnSpc>
            </a:pPr>
            <a:endParaRPr lang="en-US" altLang="ja-JP" sz="1200" dirty="0">
              <a:latin typeface="DENSO TP 2017 Regular" pitchFamily="34" charset="-128"/>
              <a:ea typeface="DENSO TP 2017 Regular" pitchFamily="34" charset="-128"/>
            </a:endParaRPr>
          </a:p>
          <a:p>
            <a:pPr algn="just">
              <a:lnSpc>
                <a:spcPts val="1600"/>
              </a:lnSpc>
            </a:pPr>
            <a:endParaRPr lang="en-US" altLang="ja-JP" sz="1200" dirty="0">
              <a:latin typeface="DENSO TP 2017 Regular" pitchFamily="34" charset="-128"/>
              <a:ea typeface="DENSO TP 2017 Regular" pitchFamily="34" charset="-128"/>
            </a:endParaRPr>
          </a:p>
          <a:p>
            <a:pPr algn="just">
              <a:lnSpc>
                <a:spcPts val="1600"/>
              </a:lnSpc>
            </a:pPr>
            <a:r>
              <a:rPr lang="ja-JP" altLang="en-US" sz="1200" b="1" dirty="0">
                <a:latin typeface="DENSO TP 2017 Regular" pitchFamily="34" charset="-128"/>
                <a:ea typeface="DENSO TP 2017 Regular" pitchFamily="34" charset="-128"/>
              </a:rPr>
              <a:t>生物多様性の保全</a:t>
            </a:r>
            <a:endParaRPr lang="ja-JP" altLang="en-US" sz="1200" dirty="0">
              <a:latin typeface="DENSO TP 2017 Bold" pitchFamily="34" charset="-128"/>
              <a:ea typeface="DENSO TP 2017 Bold" pitchFamily="34" charset="-128"/>
            </a:endParaRPr>
          </a:p>
          <a:p>
            <a:pPr algn="just">
              <a:lnSpc>
                <a:spcPts val="600"/>
              </a:lnSpc>
            </a:pPr>
            <a:endParaRPr lang="en-US" altLang="ja-JP" sz="1200" dirty="0">
              <a:latin typeface="DENSO TP 2017 Regular" pitchFamily="34" charset="-128"/>
              <a:ea typeface="DENSO TP 2017 Regular" pitchFamily="34" charset="-128"/>
            </a:endParaRPr>
          </a:p>
          <a:p>
            <a:pPr algn="just">
              <a:lnSpc>
                <a:spcPts val="1600"/>
              </a:lnSpc>
            </a:pPr>
            <a:r>
              <a:rPr lang="ja-JP" altLang="en-US" sz="1200" dirty="0">
                <a:latin typeface="DENSO TP 2017 Regular" pitchFamily="34" charset="-128"/>
                <a:ea typeface="DENSO TP 2017 Regular" pitchFamily="34" charset="-128"/>
              </a:rPr>
              <a:t>生物多様性に配慮した事業活動により、生物多様性に及ぼす影響の低減及び持続可能な利用に取り組んでいる。</a:t>
            </a:r>
            <a:endParaRPr lang="en-US" altLang="ja-JP" sz="1200" dirty="0">
              <a:latin typeface="DENSO TP 2017 Regular" pitchFamily="34" charset="-128"/>
              <a:ea typeface="DENSO TP 2017 Regular" pitchFamily="34" charset="-128"/>
            </a:endParaRPr>
          </a:p>
          <a:p>
            <a:pPr algn="just">
              <a:lnSpc>
                <a:spcPts val="1600"/>
              </a:lnSpc>
            </a:pPr>
            <a:endParaRPr lang="en-US" altLang="ja-JP" sz="1200" dirty="0">
              <a:latin typeface="DENSO TP 2017 Regular" pitchFamily="34" charset="-128"/>
              <a:ea typeface="DENSO TP 2017 Regular" pitchFamily="34" charset="-128"/>
            </a:endParaRPr>
          </a:p>
          <a:p>
            <a:pPr algn="just">
              <a:lnSpc>
                <a:spcPts val="1600"/>
              </a:lnSpc>
            </a:pPr>
            <a:endParaRPr lang="en-US" altLang="ja-JP" sz="1200" dirty="0">
              <a:latin typeface="DENSO TP 2017 Regular" pitchFamily="34" charset="-128"/>
              <a:ea typeface="DENSO TP 2017 Regular" pitchFamily="34" charset="-128"/>
            </a:endParaRPr>
          </a:p>
          <a:p>
            <a:pPr algn="just">
              <a:lnSpc>
                <a:spcPts val="1600"/>
              </a:lnSpc>
            </a:pPr>
            <a:r>
              <a:rPr lang="en-US" altLang="ja-JP" sz="1200" dirty="0">
                <a:latin typeface="DENSO TP 2017 Regular" pitchFamily="34" charset="-128"/>
                <a:ea typeface="DENSO TP 2017 Regular" pitchFamily="34" charset="-128"/>
              </a:rPr>
              <a:t>※</a:t>
            </a:r>
            <a:r>
              <a:rPr lang="ja-JP" altLang="en-US" sz="1200" dirty="0">
                <a:latin typeface="DENSO TP 2017 Regular" pitchFamily="34" charset="-128"/>
                <a:ea typeface="DENSO TP 2017 Regular" pitchFamily="34" charset="-128"/>
              </a:rPr>
              <a:t>環境に関する詳細は「グリーン調達ガイドライン」を参照。</a:t>
            </a:r>
          </a:p>
          <a:p>
            <a:pPr marL="989013" indent="-808038">
              <a:lnSpc>
                <a:spcPts val="1600"/>
              </a:lnSpc>
            </a:pPr>
            <a:r>
              <a:rPr lang="en-US" altLang="ja-JP" sz="1100" dirty="0">
                <a:latin typeface="DENSO TP 2017 Regular" pitchFamily="34" charset="-128"/>
                <a:ea typeface="DENSO TP 2017 Regular" pitchFamily="34" charset="-128"/>
              </a:rPr>
              <a:t>【</a:t>
            </a:r>
            <a:r>
              <a:rPr lang="ja-JP" altLang="en-US" sz="1100" dirty="0">
                <a:latin typeface="DENSO TP 2017 Regular" pitchFamily="34" charset="-128"/>
                <a:ea typeface="DENSO TP 2017 Regular" pitchFamily="34" charset="-128"/>
              </a:rPr>
              <a:t>リンク先</a:t>
            </a:r>
            <a:r>
              <a:rPr lang="en-US" altLang="ja-JP" sz="1100" dirty="0">
                <a:latin typeface="DENSO TP 2017 Regular" pitchFamily="34" charset="-128"/>
                <a:ea typeface="DENSO TP 2017 Regular" pitchFamily="34" charset="-128"/>
              </a:rPr>
              <a:t>】</a:t>
            </a:r>
            <a:r>
              <a:rPr lang="en-US" altLang="ja-JP" sz="1100" dirty="0">
                <a:latin typeface="DENSO TP 2017 Regular" pitchFamily="34" charset="-128"/>
                <a:ea typeface="DENSO TP 2017 Regular" pitchFamily="34" charset="-128"/>
                <a:hlinkClick r:id="rId2"/>
              </a:rPr>
              <a:t>https://www.denso.com/jp/ja/about-us/sustainability/society/supply-chain/green-procurement/</a:t>
            </a:r>
            <a:endParaRPr lang="ja-JP" altLang="en-US" sz="1100" dirty="0">
              <a:latin typeface="DENSO TP 2017 Regular" pitchFamily="34" charset="-128"/>
              <a:ea typeface="DENSO TP 2017 Regular" pitchFamily="34" charset="-128"/>
            </a:endParaRPr>
          </a:p>
        </p:txBody>
      </p:sp>
      <p:sp>
        <p:nvSpPr>
          <p:cNvPr id="6" name="テキスト ボックス 5"/>
          <p:cNvSpPr txBox="1"/>
          <p:nvPr/>
        </p:nvSpPr>
        <p:spPr>
          <a:xfrm>
            <a:off x="495743" y="1373695"/>
            <a:ext cx="2735831" cy="300597"/>
          </a:xfrm>
          <a:prstGeom prst="rect">
            <a:avLst/>
          </a:prstGeom>
          <a:noFill/>
        </p:spPr>
        <p:txBody>
          <a:bodyPr wrap="square" lIns="99569" tIns="49785" rIns="99569" bIns="49785" rtlCol="0">
            <a:spAutoFit/>
          </a:bodyPr>
          <a:lstStyle/>
          <a:p>
            <a:r>
              <a:rPr lang="en-US" altLang="ja-JP" sz="1300" spc="300" dirty="0">
                <a:latin typeface="DENSO TP 2017 Bold" pitchFamily="34" charset="-128"/>
                <a:ea typeface="DENSO TP 2017 Bold" pitchFamily="34" charset="-128"/>
              </a:rPr>
              <a:t>3. </a:t>
            </a:r>
            <a:r>
              <a:rPr lang="ja-JP" altLang="en-US" sz="1300" dirty="0">
                <a:latin typeface="DENSO TP 2017 Bold" pitchFamily="34" charset="-128"/>
                <a:ea typeface="DENSO TP 2017 Bold" pitchFamily="34" charset="-128"/>
              </a:rPr>
              <a:t>環境</a:t>
            </a:r>
          </a:p>
        </p:txBody>
      </p:sp>
      <p:sp>
        <p:nvSpPr>
          <p:cNvPr id="10" name="テキスト ボックス 9"/>
          <p:cNvSpPr txBox="1"/>
          <p:nvPr/>
        </p:nvSpPr>
        <p:spPr>
          <a:xfrm>
            <a:off x="445703" y="917788"/>
            <a:ext cx="6985497" cy="377541"/>
          </a:xfrm>
          <a:prstGeom prst="rect">
            <a:avLst/>
          </a:prstGeom>
          <a:noFill/>
        </p:spPr>
        <p:txBody>
          <a:bodyPr wrap="square" lIns="99569" tIns="49785" rIns="99569" bIns="49785" rtlCol="0">
            <a:spAutoFit/>
          </a:bodyPr>
          <a:lstStyle/>
          <a:p>
            <a:r>
              <a:rPr lang="en-US" altLang="ja-JP" sz="1800" dirty="0">
                <a:latin typeface="DENSO TP 2017 Bold" panose="020B0800000000000000" pitchFamily="34" charset="-128"/>
                <a:ea typeface="DENSO TP 2017 Bold" panose="020B0800000000000000" pitchFamily="34" charset="-128"/>
              </a:rPr>
              <a:t>IV. </a:t>
            </a:r>
            <a:r>
              <a:rPr lang="ja-JP" altLang="en-US" sz="1800" dirty="0">
                <a:latin typeface="DENSO TP 2017 Bold" panose="020B0800000000000000" pitchFamily="34" charset="-128"/>
                <a:ea typeface="DENSO TP 2017 Bold" panose="020B0800000000000000" pitchFamily="34" charset="-128"/>
              </a:rPr>
              <a:t>サプライヤー・</a:t>
            </a:r>
            <a:r>
              <a:rPr lang="ja-JP" altLang="en-US" sz="1800" dirty="0">
                <a:latin typeface="DENSO TP 2017 Bold" panose="020B0800000000000000" pitchFamily="34" charset="-128"/>
                <a:ea typeface="DENSO TP 2017 Bold" panose="020B0800000000000000" pitchFamily="34" charset="-128"/>
                <a:cs typeface="Times New Roman" pitchFamily="18" charset="0"/>
              </a:rPr>
              <a:t>サステナビリティ</a:t>
            </a:r>
            <a:r>
              <a:rPr lang="ja-JP" altLang="en-US" sz="1800" dirty="0">
                <a:latin typeface="DENSO TP 2017 Bold" panose="020B0800000000000000" pitchFamily="34" charset="-128"/>
                <a:ea typeface="DENSO TP 2017 Bold" panose="020B0800000000000000" pitchFamily="34" charset="-128"/>
              </a:rPr>
              <a:t>ガイドライン</a:t>
            </a:r>
            <a:endParaRPr lang="ja-JP" altLang="ja-JP" sz="1800" dirty="0">
              <a:latin typeface="DENSO TP 2017 Bold" panose="020B0800000000000000" pitchFamily="34" charset="-128"/>
              <a:ea typeface="DENSO TP 2017 Bold" panose="020B0800000000000000" pitchFamily="34" charset="-128"/>
            </a:endParaRPr>
          </a:p>
        </p:txBody>
      </p:sp>
      <p:sp>
        <p:nvSpPr>
          <p:cNvPr id="9" name="フッター プレースホルダー 1"/>
          <p:cNvSpPr>
            <a:spLocks noGrp="1"/>
          </p:cNvSpPr>
          <p:nvPr>
            <p:ph type="ftr" sz="quarter" idx="11"/>
          </p:nvPr>
        </p:nvSpPr>
        <p:spPr>
          <a:xfrm>
            <a:off x="2583432" y="10315252"/>
            <a:ext cx="2394400" cy="263185"/>
          </a:xfrm>
        </p:spPr>
        <p:txBody>
          <a:bodyPr/>
          <a:lstStyle/>
          <a:p>
            <a:pPr algn="ctr"/>
            <a:r>
              <a:rPr kumimoji="1" lang="ja-JP" altLang="en-US" sz="1200" dirty="0">
                <a:latin typeface="DENSO TP 2017 Regular" pitchFamily="34" charset="-128"/>
                <a:ea typeface="DENSO TP 2017 Regular" pitchFamily="34" charset="-128"/>
              </a:rPr>
              <a:t>９</a:t>
            </a:r>
          </a:p>
        </p:txBody>
      </p:sp>
      <p:pic>
        <p:nvPicPr>
          <p:cNvPr id="11" name="図 10"/>
          <p:cNvPicPr>
            <a:picLocks noChangeAspect="1"/>
          </p:cNvPicPr>
          <p:nvPr/>
        </p:nvPicPr>
        <p:blipFill rotWithShape="1">
          <a:blip r:embed="rId3" cstate="print">
            <a:extLst>
              <a:ext uri="{28A0092B-C50C-407E-A947-70E740481C1C}">
                <a14:useLocalDpi xmlns:a14="http://schemas.microsoft.com/office/drawing/2010/main" val="0"/>
              </a:ext>
            </a:extLst>
          </a:blip>
          <a:srcRect l="36937" t="16988" r="56370" b="69878"/>
          <a:stretch/>
        </p:blipFill>
        <p:spPr>
          <a:xfrm>
            <a:off x="4117543" y="0"/>
            <a:ext cx="697318" cy="972320"/>
          </a:xfrm>
          <a:prstGeom prst="rect">
            <a:avLst/>
          </a:prstGeom>
        </p:spPr>
      </p:pic>
      <p:pic>
        <p:nvPicPr>
          <p:cNvPr id="12" name="図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72919" y="9523164"/>
            <a:ext cx="687839" cy="687839"/>
          </a:xfrm>
          <a:prstGeom prst="rect">
            <a:avLst/>
          </a:prstGeom>
        </p:spPr>
      </p:pic>
    </p:spTree>
    <p:extLst>
      <p:ext uri="{BB962C8B-B14F-4D97-AF65-F5344CB8AC3E}">
        <p14:creationId xmlns:p14="http://schemas.microsoft.com/office/powerpoint/2010/main" val="21713004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テキスト ボックス 1"/>
          <p:cNvSpPr txBox="1"/>
          <p:nvPr/>
        </p:nvSpPr>
        <p:spPr>
          <a:xfrm>
            <a:off x="612279" y="1602284"/>
            <a:ext cx="6336703" cy="8949119"/>
          </a:xfrm>
          <a:prstGeom prst="rect">
            <a:avLst/>
          </a:prstGeom>
          <a:noFill/>
        </p:spPr>
        <p:txBody>
          <a:bodyPr wrap="square" lIns="99569" tIns="49785" rIns="99569" bIns="49785" rtlCol="0">
            <a:spAutoFit/>
          </a:bodyPr>
          <a:lstStyle/>
          <a:p>
            <a:pPr algn="just">
              <a:lnSpc>
                <a:spcPts val="1600"/>
              </a:lnSpc>
            </a:pPr>
            <a:r>
              <a:rPr lang="ja-JP" altLang="en-US" sz="1200" b="1" dirty="0">
                <a:latin typeface="DENSO TP 2017 Bold" pitchFamily="34" charset="-128"/>
                <a:ea typeface="DENSO TP 2017 Bold" pitchFamily="34" charset="-128"/>
              </a:rPr>
              <a:t>法令の順守</a:t>
            </a:r>
          </a:p>
          <a:p>
            <a:pPr algn="just">
              <a:lnSpc>
                <a:spcPts val="600"/>
              </a:lnSpc>
              <a:tabLst>
                <a:tab pos="139700" algn="l"/>
              </a:tabLst>
            </a:pPr>
            <a:endParaRPr lang="en-US" altLang="ja-JP" sz="1200" dirty="0">
              <a:latin typeface="DENSO TP 2017 Regular" pitchFamily="34" charset="-128"/>
              <a:ea typeface="DENSO TP 2017 Regular" pitchFamily="34" charset="-128"/>
            </a:endParaRPr>
          </a:p>
          <a:p>
            <a:pPr marL="92075" indent="-92075" algn="just">
              <a:lnSpc>
                <a:spcPts val="1600"/>
              </a:lnSpc>
              <a:tabLst>
                <a:tab pos="139700" algn="l"/>
              </a:tabLst>
            </a:pPr>
            <a:r>
              <a:rPr lang="ja-JP" altLang="en-US" sz="1200" dirty="0">
                <a:latin typeface="DENSO TP 2017 Regular" pitchFamily="34" charset="-128"/>
                <a:ea typeface="DENSO TP 2017 Regular" pitchFamily="34" charset="-128"/>
              </a:rPr>
              <a:t>・各国・地域の法令を順守している。</a:t>
            </a:r>
          </a:p>
          <a:p>
            <a:pPr marL="92075" indent="-92075" algn="just">
              <a:lnSpc>
                <a:spcPts val="1600"/>
              </a:lnSpc>
              <a:spcBef>
                <a:spcPts val="600"/>
              </a:spcBef>
              <a:tabLst>
                <a:tab pos="139700" algn="l"/>
              </a:tabLst>
            </a:pPr>
            <a:r>
              <a:rPr lang="ja-JP" altLang="en-US" sz="1200" dirty="0">
                <a:latin typeface="DENSO TP 2017 Regular" pitchFamily="34" charset="-128"/>
                <a:ea typeface="DENSO TP 2017 Regular" pitchFamily="34" charset="-128"/>
              </a:rPr>
              <a:t>・コンプライアンス徹底のための、方針や体制、行動指針、教育等の仕組みおよび通報制度を整備し、実施している。</a:t>
            </a:r>
          </a:p>
          <a:p>
            <a:pPr marL="92075" indent="-92075" algn="just">
              <a:lnSpc>
                <a:spcPts val="1600"/>
              </a:lnSpc>
              <a:spcBef>
                <a:spcPts val="600"/>
              </a:spcBef>
              <a:tabLst>
                <a:tab pos="139700" algn="l"/>
              </a:tabLst>
            </a:pPr>
            <a:r>
              <a:rPr lang="ja-JP" altLang="en-US" sz="1200" dirty="0">
                <a:latin typeface="DENSO TP 2017 Regular" pitchFamily="34" charset="-128"/>
                <a:ea typeface="DENSO TP 2017 Regular" pitchFamily="34" charset="-128"/>
              </a:rPr>
              <a:t>・従業員やビジネスパートナーが、コンプライアンス違反に関する相談や苦情を通報窓口などに報告した場合、通報者の秘密が厳守され、相談あるいは報告したことをもって、解雇、脅迫、嫌がらせ等の不利益な取り扱いを一切受けることがないようにする。</a:t>
            </a:r>
          </a:p>
          <a:p>
            <a:pPr algn="just">
              <a:lnSpc>
                <a:spcPts val="1600"/>
              </a:lnSpc>
              <a:tabLst>
                <a:tab pos="139700" algn="l"/>
              </a:tabLst>
            </a:pPr>
            <a:endParaRPr lang="en-US" altLang="ja-JP" sz="1200" b="1" dirty="0">
              <a:latin typeface="DENSO TP 2017 Regular" pitchFamily="34" charset="-128"/>
              <a:ea typeface="DENSO TP 2017 Regular" pitchFamily="34" charset="-128"/>
            </a:endParaRPr>
          </a:p>
          <a:p>
            <a:pPr algn="just">
              <a:lnSpc>
                <a:spcPts val="1600"/>
              </a:lnSpc>
              <a:tabLst>
                <a:tab pos="139700" algn="l"/>
              </a:tabLst>
            </a:pPr>
            <a:endParaRPr lang="ja-JP" altLang="en-US" sz="1200" b="1" dirty="0">
              <a:latin typeface="DENSO TP 2017 Regular" pitchFamily="34" charset="-128"/>
              <a:ea typeface="DENSO TP 2017 Regular" pitchFamily="34" charset="-128"/>
            </a:endParaRPr>
          </a:p>
          <a:p>
            <a:pPr algn="just">
              <a:lnSpc>
                <a:spcPts val="1600"/>
              </a:lnSpc>
            </a:pPr>
            <a:r>
              <a:rPr lang="ja-JP" altLang="en-US" sz="1200" b="1" dirty="0">
                <a:latin typeface="DENSO TP 2017 Bold" pitchFamily="34" charset="-128"/>
                <a:ea typeface="DENSO TP 2017 Bold" pitchFamily="34" charset="-128"/>
              </a:rPr>
              <a:t>競争法の順守</a:t>
            </a:r>
          </a:p>
          <a:p>
            <a:pPr algn="just">
              <a:lnSpc>
                <a:spcPts val="600"/>
              </a:lnSpc>
            </a:pPr>
            <a:endParaRPr lang="en-US" altLang="ja-JP" sz="1200" dirty="0">
              <a:latin typeface="DENSO TP 2017 Regular" pitchFamily="34" charset="-128"/>
              <a:ea typeface="DENSO TP 2017 Regular" pitchFamily="34" charset="-128"/>
            </a:endParaRPr>
          </a:p>
          <a:p>
            <a:pPr algn="just">
              <a:lnSpc>
                <a:spcPts val="1600"/>
              </a:lnSpc>
            </a:pPr>
            <a:r>
              <a:rPr lang="ja-JP" altLang="en-US" sz="1200" dirty="0">
                <a:latin typeface="DENSO TP 2017 Regular" pitchFamily="34" charset="-128"/>
                <a:ea typeface="DENSO TP 2017 Regular" pitchFamily="34" charset="-128"/>
              </a:rPr>
              <a:t>各国・地域の競争法を順守して、私的独占、不当な取引制限</a:t>
            </a:r>
            <a:r>
              <a:rPr lang="en-US" altLang="ja-JP" sz="1200" dirty="0">
                <a:latin typeface="DENSO TP 2017 Regular" pitchFamily="34" charset="-128"/>
                <a:ea typeface="DENSO TP 2017 Regular" pitchFamily="34" charset="-128"/>
              </a:rPr>
              <a:t>(</a:t>
            </a:r>
            <a:r>
              <a:rPr lang="ja-JP" altLang="en-US" sz="1200" dirty="0">
                <a:latin typeface="DENSO TP 2017 Regular" pitchFamily="34" charset="-128"/>
                <a:ea typeface="DENSO TP 2017 Regular" pitchFamily="34" charset="-128"/>
              </a:rPr>
              <a:t>カルテル、入札談合等</a:t>
            </a:r>
            <a:r>
              <a:rPr lang="en-US" altLang="ja-JP" sz="1200" dirty="0">
                <a:latin typeface="DENSO TP 2017 Regular" pitchFamily="34" charset="-128"/>
                <a:ea typeface="DENSO TP 2017 Regular" pitchFamily="34" charset="-128"/>
              </a:rPr>
              <a:t>)</a:t>
            </a:r>
            <a:r>
              <a:rPr lang="ja-JP" altLang="en-US" sz="1200" dirty="0" err="1">
                <a:latin typeface="DENSO TP 2017 Regular" pitchFamily="34" charset="-128"/>
                <a:ea typeface="DENSO TP 2017 Regular" pitchFamily="34" charset="-128"/>
              </a:rPr>
              <a:t>、</a:t>
            </a:r>
            <a:endParaRPr lang="ja-JP" altLang="en-US" sz="1200" dirty="0">
              <a:latin typeface="DENSO TP 2017 Regular" pitchFamily="34" charset="-128"/>
              <a:ea typeface="DENSO TP 2017 Regular" pitchFamily="34" charset="-128"/>
            </a:endParaRPr>
          </a:p>
          <a:p>
            <a:pPr algn="just">
              <a:lnSpc>
                <a:spcPts val="1600"/>
              </a:lnSpc>
            </a:pPr>
            <a:r>
              <a:rPr lang="ja-JP" altLang="en-US" sz="1200" dirty="0">
                <a:latin typeface="DENSO TP 2017 Regular" pitchFamily="34" charset="-128"/>
                <a:ea typeface="DENSO TP 2017 Regular" pitchFamily="34" charset="-128"/>
              </a:rPr>
              <a:t>不公正な取引方法、優越的地位の濫用などの行為を行わない。</a:t>
            </a:r>
            <a:endParaRPr lang="en-US" altLang="ja-JP" sz="1200" dirty="0">
              <a:latin typeface="DENSO TP 2017 Regular" pitchFamily="34" charset="-128"/>
              <a:ea typeface="DENSO TP 2017 Regular" pitchFamily="34" charset="-128"/>
            </a:endParaRPr>
          </a:p>
          <a:p>
            <a:pPr algn="just">
              <a:lnSpc>
                <a:spcPts val="1600"/>
              </a:lnSpc>
            </a:pPr>
            <a:endParaRPr lang="en-US" altLang="ja-JP" sz="1200" dirty="0">
              <a:latin typeface="DENSO TP 2017 Regular" pitchFamily="34" charset="-128"/>
              <a:ea typeface="DENSO TP 2017 Regular" pitchFamily="34" charset="-128"/>
            </a:endParaRPr>
          </a:p>
          <a:p>
            <a:pPr algn="just">
              <a:lnSpc>
                <a:spcPts val="1600"/>
              </a:lnSpc>
            </a:pPr>
            <a:endParaRPr lang="ja-JP" altLang="en-US" sz="1200" dirty="0">
              <a:latin typeface="DENSO TP 2017 Regular" pitchFamily="34" charset="-128"/>
              <a:ea typeface="DENSO TP 2017 Regular" pitchFamily="34" charset="-128"/>
            </a:endParaRPr>
          </a:p>
          <a:p>
            <a:pPr algn="just">
              <a:lnSpc>
                <a:spcPts val="1600"/>
              </a:lnSpc>
            </a:pPr>
            <a:r>
              <a:rPr lang="ja-JP" altLang="en-US" sz="1200" b="1" dirty="0">
                <a:latin typeface="DENSO TP 2017 Bold" pitchFamily="34" charset="-128"/>
                <a:ea typeface="DENSO TP 2017 Bold" pitchFamily="34" charset="-128"/>
              </a:rPr>
              <a:t>腐敗防止</a:t>
            </a:r>
          </a:p>
          <a:p>
            <a:pPr algn="just">
              <a:lnSpc>
                <a:spcPts val="600"/>
              </a:lnSpc>
            </a:pPr>
            <a:endParaRPr lang="en-US" altLang="ja-JP" sz="1200" dirty="0">
              <a:latin typeface="DENSO TP 2017 Regular" pitchFamily="34" charset="-128"/>
              <a:ea typeface="DENSO TP 2017 Regular" pitchFamily="34" charset="-128"/>
            </a:endParaRPr>
          </a:p>
          <a:p>
            <a:pPr marL="92075" indent="-92075" algn="just">
              <a:lnSpc>
                <a:spcPts val="1600"/>
              </a:lnSpc>
            </a:pPr>
            <a:r>
              <a:rPr lang="ja-JP" altLang="en-US" sz="1200" dirty="0">
                <a:latin typeface="DENSO TP 2017 Regular" pitchFamily="34" charset="-128"/>
                <a:ea typeface="DENSO TP 2017 Regular" pitchFamily="34" charset="-128"/>
              </a:rPr>
              <a:t>・政治、行政との健全かつ正常な関係を保ち、贈賄や違法な政治献金・寄付等を行わない。</a:t>
            </a:r>
          </a:p>
          <a:p>
            <a:pPr marL="92075" indent="-92075" algn="just">
              <a:lnSpc>
                <a:spcPts val="1600"/>
              </a:lnSpc>
              <a:spcBef>
                <a:spcPts val="600"/>
              </a:spcBef>
            </a:pPr>
            <a:r>
              <a:rPr lang="ja-JP" altLang="en-US" sz="1200" dirty="0">
                <a:latin typeface="DENSO TP 2017 Regular" pitchFamily="34" charset="-128"/>
                <a:ea typeface="DENSO TP 2017 Regular" pitchFamily="34" charset="-128"/>
              </a:rPr>
              <a:t>・不当な利益・優遇措置の取得・維持を目的に</a:t>
            </a:r>
            <a:r>
              <a:rPr lang="en-US" altLang="ja-JP" sz="1200" dirty="0">
                <a:latin typeface="DENSO TP 2017 Regular" pitchFamily="34" charset="-128"/>
                <a:ea typeface="DENSO TP 2017 Regular" pitchFamily="34" charset="-128"/>
              </a:rPr>
              <a:t>､</a:t>
            </a:r>
            <a:r>
              <a:rPr lang="ja-JP" altLang="en-US" sz="1200" dirty="0">
                <a:latin typeface="DENSO TP 2017 Regular" pitchFamily="34" charset="-128"/>
                <a:ea typeface="DENSO TP 2017 Regular" pitchFamily="34" charset="-128"/>
              </a:rPr>
              <a:t>ビジネスパートナーに対して、接待、贈答、金銭の授受・供与は行わない。</a:t>
            </a:r>
            <a:endParaRPr lang="en-US" altLang="ja-JP" sz="1200" dirty="0">
              <a:latin typeface="DENSO TP 2017 Regular" pitchFamily="34" charset="-128"/>
              <a:ea typeface="DENSO TP 2017 Regular" pitchFamily="34" charset="-128"/>
            </a:endParaRPr>
          </a:p>
          <a:p>
            <a:pPr marL="92075" indent="-92075" algn="just">
              <a:lnSpc>
                <a:spcPts val="1600"/>
              </a:lnSpc>
              <a:spcBef>
                <a:spcPts val="600"/>
              </a:spcBef>
            </a:pPr>
            <a:r>
              <a:rPr lang="ja-JP" altLang="en-US" sz="1200" dirty="0">
                <a:latin typeface="DENSO TP 2017 Regular" pitchFamily="34" charset="-128"/>
                <a:ea typeface="DENSO TP 2017 Regular" pitchFamily="34" charset="-128"/>
              </a:rPr>
              <a:t>・簿外取引や架空取引その他の虚偽の取引またはその誤解を与えるような取引を行わない。取引および資産の処分について、合理的に詳細で正確かつ公正に反映した会計記録を作成し、保持する。</a:t>
            </a:r>
          </a:p>
          <a:p>
            <a:pPr algn="just">
              <a:lnSpc>
                <a:spcPts val="1600"/>
              </a:lnSpc>
            </a:pPr>
            <a:endParaRPr lang="en-US" altLang="ja-JP" sz="1200" dirty="0">
              <a:latin typeface="DENSO TP 2017 Regular" pitchFamily="34" charset="-128"/>
              <a:ea typeface="DENSO TP 2017 Regular" pitchFamily="34" charset="-128"/>
            </a:endParaRPr>
          </a:p>
          <a:p>
            <a:pPr algn="just">
              <a:lnSpc>
                <a:spcPts val="1600"/>
              </a:lnSpc>
            </a:pPr>
            <a:endParaRPr lang="en-US" altLang="ja-JP" sz="1200" dirty="0">
              <a:latin typeface="DENSO TP 2017 Bold" pitchFamily="34" charset="-128"/>
              <a:ea typeface="DENSO TP 2017 Bold" pitchFamily="34" charset="-128"/>
            </a:endParaRPr>
          </a:p>
          <a:p>
            <a:pPr algn="just">
              <a:lnSpc>
                <a:spcPts val="1600"/>
              </a:lnSpc>
            </a:pPr>
            <a:r>
              <a:rPr lang="ja-JP" altLang="en-US" sz="1200" dirty="0">
                <a:latin typeface="DENSO TP 2017 Bold" pitchFamily="34" charset="-128"/>
                <a:ea typeface="DENSO TP 2017 Bold" pitchFamily="34" charset="-128"/>
              </a:rPr>
              <a:t>個人情報・機密情報等の管理・保護</a:t>
            </a:r>
          </a:p>
          <a:p>
            <a:pPr algn="just">
              <a:lnSpc>
                <a:spcPts val="600"/>
              </a:lnSpc>
            </a:pPr>
            <a:endParaRPr lang="en-US" altLang="ja-JP" sz="1200" dirty="0">
              <a:latin typeface="DENSO TP 2017 Regular" pitchFamily="34" charset="-128"/>
              <a:ea typeface="DENSO TP 2017 Regular" pitchFamily="34" charset="-128"/>
            </a:endParaRPr>
          </a:p>
          <a:p>
            <a:pPr algn="just">
              <a:lnSpc>
                <a:spcPts val="1600"/>
              </a:lnSpc>
            </a:pPr>
            <a:r>
              <a:rPr lang="ja-JP" altLang="en-US" sz="1200" dirty="0">
                <a:latin typeface="DENSO TP 2017 Regular" pitchFamily="34" charset="-128"/>
                <a:ea typeface="DENSO TP 2017 Regular" pitchFamily="34" charset="-128"/>
              </a:rPr>
              <a:t>各国・地域の法令に従い、お客様・第三者・自社従業員の個人情報、及びお客様・第三者の機密情報を正当な方法で入手するとともに、厳重に管理し</a:t>
            </a:r>
            <a:r>
              <a:rPr lang="en-US" altLang="ja-JP" sz="1200" dirty="0">
                <a:latin typeface="DENSO TP 2017 Regular" pitchFamily="34" charset="-128"/>
                <a:ea typeface="DENSO TP 2017 Regular" pitchFamily="34" charset="-128"/>
              </a:rPr>
              <a:t>､</a:t>
            </a:r>
            <a:r>
              <a:rPr lang="ja-JP" altLang="en-US" sz="1200" dirty="0">
                <a:latin typeface="DENSO TP 2017 Regular" pitchFamily="34" charset="-128"/>
                <a:ea typeface="DENSO TP 2017 Regular" pitchFamily="34" charset="-128"/>
              </a:rPr>
              <a:t>適正な範囲で利用し、保護（サイバー攻撃への防御対策を含む）している。</a:t>
            </a:r>
            <a:endParaRPr lang="en-US" altLang="ja-JP" sz="1200" dirty="0">
              <a:latin typeface="DENSO TP 2017 Regular" pitchFamily="34" charset="-128"/>
              <a:ea typeface="DENSO TP 2017 Regular" pitchFamily="34" charset="-128"/>
            </a:endParaRPr>
          </a:p>
          <a:p>
            <a:pPr algn="just">
              <a:lnSpc>
                <a:spcPts val="1600"/>
              </a:lnSpc>
            </a:pPr>
            <a:endParaRPr lang="en-US" altLang="ja-JP" sz="1200" dirty="0">
              <a:latin typeface="DENSO TP 2017 Regular" pitchFamily="34" charset="-128"/>
              <a:ea typeface="DENSO TP 2017 Regular" pitchFamily="34" charset="-128"/>
            </a:endParaRPr>
          </a:p>
          <a:p>
            <a:pPr algn="just">
              <a:lnSpc>
                <a:spcPts val="1600"/>
              </a:lnSpc>
            </a:pPr>
            <a:endParaRPr lang="ja-JP" altLang="en-US" sz="1200" dirty="0">
              <a:latin typeface="DENSO TP 2017 Regular" pitchFamily="34" charset="-128"/>
              <a:ea typeface="DENSO TP 2017 Regular" pitchFamily="34" charset="-128"/>
            </a:endParaRPr>
          </a:p>
          <a:p>
            <a:pPr algn="just">
              <a:lnSpc>
                <a:spcPts val="1600"/>
              </a:lnSpc>
            </a:pPr>
            <a:r>
              <a:rPr lang="ja-JP" altLang="en-US" sz="1200" dirty="0">
                <a:latin typeface="DENSO TP 2017 Bold" pitchFamily="34" charset="-128"/>
                <a:ea typeface="DENSO TP 2017 Bold" pitchFamily="34" charset="-128"/>
              </a:rPr>
              <a:t>輸出取引管理</a:t>
            </a:r>
          </a:p>
          <a:p>
            <a:pPr algn="just">
              <a:lnSpc>
                <a:spcPts val="600"/>
              </a:lnSpc>
            </a:pPr>
            <a:endParaRPr lang="en-US" altLang="ja-JP" sz="1200" dirty="0">
              <a:latin typeface="DENSO TP 2017 Regular" pitchFamily="34" charset="-128"/>
              <a:ea typeface="DENSO TP 2017 Regular" pitchFamily="34" charset="-128"/>
            </a:endParaRPr>
          </a:p>
          <a:p>
            <a:pPr algn="just">
              <a:lnSpc>
                <a:spcPts val="1600"/>
              </a:lnSpc>
            </a:pPr>
            <a:r>
              <a:rPr lang="ja-JP" altLang="en-US" sz="1200" dirty="0">
                <a:latin typeface="DENSO TP 2017 Regular" pitchFamily="34" charset="-128"/>
                <a:ea typeface="DENSO TP 2017 Regular" pitchFamily="34" charset="-128"/>
              </a:rPr>
              <a:t>各国・地域の法令等で規制される技術・物品等の輸出に関して、適切な輸出手続・管理を行っている。</a:t>
            </a:r>
            <a:endParaRPr lang="en-US" altLang="ja-JP" sz="1200" dirty="0">
              <a:latin typeface="DENSO TP 2017 Regular" pitchFamily="34" charset="-128"/>
              <a:ea typeface="DENSO TP 2017 Regular" pitchFamily="34" charset="-128"/>
            </a:endParaRPr>
          </a:p>
          <a:p>
            <a:pPr algn="just">
              <a:lnSpc>
                <a:spcPts val="1600"/>
              </a:lnSpc>
            </a:pPr>
            <a:endParaRPr lang="en-US" altLang="ja-JP" sz="1200" dirty="0">
              <a:latin typeface="DENSO TP 2017 Regular" pitchFamily="34" charset="-128"/>
              <a:ea typeface="DENSO TP 2017 Regular" pitchFamily="34" charset="-128"/>
            </a:endParaRPr>
          </a:p>
          <a:p>
            <a:pPr algn="just">
              <a:lnSpc>
                <a:spcPts val="1600"/>
              </a:lnSpc>
            </a:pPr>
            <a:endParaRPr lang="ja-JP" altLang="en-US" sz="1200" dirty="0">
              <a:latin typeface="DENSO TP 2017 Regular" pitchFamily="34" charset="-128"/>
              <a:ea typeface="DENSO TP 2017 Regular" pitchFamily="34" charset="-128"/>
            </a:endParaRPr>
          </a:p>
          <a:p>
            <a:pPr algn="just">
              <a:lnSpc>
                <a:spcPts val="1600"/>
              </a:lnSpc>
            </a:pPr>
            <a:r>
              <a:rPr lang="ja-JP" altLang="en-US" sz="1200" dirty="0">
                <a:latin typeface="DENSO TP 2017 Bold" pitchFamily="34" charset="-128"/>
                <a:ea typeface="DENSO TP 2017 Bold" pitchFamily="34" charset="-128"/>
              </a:rPr>
              <a:t>知的財産の保護</a:t>
            </a:r>
          </a:p>
          <a:p>
            <a:pPr marL="92075" indent="-92075" algn="just">
              <a:lnSpc>
                <a:spcPts val="1600"/>
              </a:lnSpc>
              <a:spcBef>
                <a:spcPts val="600"/>
              </a:spcBef>
            </a:pPr>
            <a:r>
              <a:rPr lang="ja-JP" altLang="en-US" sz="1200" dirty="0">
                <a:latin typeface="DENSO TP 2017 Regular" pitchFamily="34" charset="-128"/>
                <a:ea typeface="DENSO TP 2017 Regular" pitchFamily="34" charset="-128"/>
              </a:rPr>
              <a:t>・自社が保有あるいは自社に帰属する知的財産権を保護するとともに、第三者の知的財産の不正入手・使用</a:t>
            </a:r>
            <a:r>
              <a:rPr lang="en-US" altLang="ja-JP" sz="1200" dirty="0">
                <a:latin typeface="DENSO TP 2017 Regular" pitchFamily="34" charset="-128"/>
                <a:ea typeface="DENSO TP 2017 Regular" pitchFamily="34" charset="-128"/>
              </a:rPr>
              <a:t>､</a:t>
            </a:r>
            <a:r>
              <a:rPr lang="ja-JP" altLang="en-US" sz="1200" dirty="0">
                <a:latin typeface="DENSO TP 2017 Regular" pitchFamily="34" charset="-128"/>
                <a:ea typeface="DENSO TP 2017 Regular" pitchFamily="34" charset="-128"/>
              </a:rPr>
              <a:t>権利侵害を行わない。</a:t>
            </a:r>
            <a:endParaRPr lang="en-US" altLang="ja-JP" sz="1200" dirty="0">
              <a:latin typeface="DENSO TP 2017 Regular" pitchFamily="34" charset="-128"/>
              <a:ea typeface="DENSO TP 2017 Regular" pitchFamily="34" charset="-128"/>
            </a:endParaRPr>
          </a:p>
          <a:p>
            <a:pPr algn="just">
              <a:lnSpc>
                <a:spcPts val="1600"/>
              </a:lnSpc>
              <a:spcBef>
                <a:spcPts val="600"/>
              </a:spcBef>
            </a:pPr>
            <a:r>
              <a:rPr lang="ja-JP" altLang="en-US" sz="1200" dirty="0">
                <a:latin typeface="DENSO TP 2017 Regular" pitchFamily="34" charset="-128"/>
                <a:ea typeface="DENSO TP 2017 Regular" pitchFamily="34" charset="-128"/>
              </a:rPr>
              <a:t>・自社の知的財産権を侵害する模倣品の流通を看過しない。</a:t>
            </a:r>
          </a:p>
        </p:txBody>
      </p:sp>
      <p:sp>
        <p:nvSpPr>
          <p:cNvPr id="6" name="テキスト ボックス 5"/>
          <p:cNvSpPr txBox="1"/>
          <p:nvPr/>
        </p:nvSpPr>
        <p:spPr>
          <a:xfrm>
            <a:off x="596510" y="1314252"/>
            <a:ext cx="2392033" cy="300597"/>
          </a:xfrm>
          <a:prstGeom prst="rect">
            <a:avLst/>
          </a:prstGeom>
          <a:noFill/>
        </p:spPr>
        <p:txBody>
          <a:bodyPr wrap="square" lIns="99569" tIns="49785" rIns="99569" bIns="49785" rtlCol="0">
            <a:spAutoFit/>
          </a:bodyPr>
          <a:lstStyle/>
          <a:p>
            <a:r>
              <a:rPr lang="en-US" altLang="ja-JP" sz="1300" spc="300" dirty="0">
                <a:latin typeface="DENSO TP 2017 Bold" pitchFamily="34" charset="-128"/>
                <a:ea typeface="DENSO TP 2017 Bold" pitchFamily="34" charset="-128"/>
              </a:rPr>
              <a:t>4. </a:t>
            </a:r>
            <a:r>
              <a:rPr lang="ja-JP" altLang="en-US" sz="1300" dirty="0">
                <a:latin typeface="DENSO TP 2017 Bold" pitchFamily="34" charset="-128"/>
                <a:ea typeface="DENSO TP 2017 Bold" pitchFamily="34" charset="-128"/>
              </a:rPr>
              <a:t>コンプライアンス</a:t>
            </a:r>
          </a:p>
        </p:txBody>
      </p:sp>
      <p:sp>
        <p:nvSpPr>
          <p:cNvPr id="9" name="テキスト ボックス 8"/>
          <p:cNvSpPr txBox="1"/>
          <p:nvPr/>
        </p:nvSpPr>
        <p:spPr>
          <a:xfrm>
            <a:off x="575766" y="911368"/>
            <a:ext cx="6985497" cy="377541"/>
          </a:xfrm>
          <a:prstGeom prst="rect">
            <a:avLst/>
          </a:prstGeom>
          <a:noFill/>
        </p:spPr>
        <p:txBody>
          <a:bodyPr wrap="square" lIns="99569" tIns="49785" rIns="99569" bIns="49785" rtlCol="0">
            <a:spAutoFit/>
          </a:bodyPr>
          <a:lstStyle/>
          <a:p>
            <a:r>
              <a:rPr lang="en-US" altLang="ja-JP" sz="1800" dirty="0">
                <a:latin typeface="DENSO TP 2017 Bold" panose="020B0800000000000000" pitchFamily="34" charset="-128"/>
                <a:ea typeface="DENSO TP 2017 Bold" panose="020B0800000000000000" pitchFamily="34" charset="-128"/>
              </a:rPr>
              <a:t>IV. </a:t>
            </a:r>
            <a:r>
              <a:rPr lang="ja-JP" altLang="en-US" sz="1800" dirty="0">
                <a:latin typeface="DENSO TP 2017 Bold" panose="020B0800000000000000" pitchFamily="34" charset="-128"/>
                <a:ea typeface="DENSO TP 2017 Bold" panose="020B0800000000000000" pitchFamily="34" charset="-128"/>
              </a:rPr>
              <a:t>サプライヤー・</a:t>
            </a:r>
            <a:r>
              <a:rPr lang="ja-JP" altLang="en-US" sz="1800" dirty="0">
                <a:latin typeface="DENSO TP 2017 Bold" panose="020B0800000000000000" pitchFamily="34" charset="-128"/>
                <a:ea typeface="DENSO TP 2017 Bold" panose="020B0800000000000000" pitchFamily="34" charset="-128"/>
                <a:cs typeface="Times New Roman" pitchFamily="18" charset="0"/>
              </a:rPr>
              <a:t>サステナビリティ</a:t>
            </a:r>
            <a:r>
              <a:rPr lang="ja-JP" altLang="en-US" sz="1800" dirty="0">
                <a:latin typeface="DENSO TP 2017 Bold" panose="020B0800000000000000" pitchFamily="34" charset="-128"/>
                <a:ea typeface="DENSO TP 2017 Bold" panose="020B0800000000000000" pitchFamily="34" charset="-128"/>
              </a:rPr>
              <a:t>ガイドライン</a:t>
            </a:r>
            <a:endParaRPr lang="ja-JP" altLang="ja-JP" sz="1800" dirty="0">
              <a:latin typeface="DENSO TP 2017 Bold" panose="020B0800000000000000" pitchFamily="34" charset="-128"/>
              <a:ea typeface="DENSO TP 2017 Bold" panose="020B0800000000000000" pitchFamily="34" charset="-128"/>
            </a:endParaRPr>
          </a:p>
        </p:txBody>
      </p:sp>
      <p:sp>
        <p:nvSpPr>
          <p:cNvPr id="12" name="フッター プレースホルダー 1"/>
          <p:cNvSpPr>
            <a:spLocks noGrp="1"/>
          </p:cNvSpPr>
          <p:nvPr>
            <p:ph type="ftr" sz="quarter" idx="11"/>
          </p:nvPr>
        </p:nvSpPr>
        <p:spPr>
          <a:xfrm>
            <a:off x="2583430" y="10340099"/>
            <a:ext cx="2394400" cy="263185"/>
          </a:xfrm>
        </p:spPr>
        <p:txBody>
          <a:bodyPr/>
          <a:lstStyle/>
          <a:p>
            <a:pPr algn="ctr"/>
            <a:r>
              <a:rPr kumimoji="1" lang="en-US" altLang="ja-JP" sz="1200" dirty="0">
                <a:latin typeface="DENSO TP 2017 Regular" pitchFamily="34" charset="-128"/>
                <a:ea typeface="DENSO TP 2017 Regular" pitchFamily="34" charset="-128"/>
              </a:rPr>
              <a:t>10</a:t>
            </a:r>
            <a:endParaRPr kumimoji="1" lang="ja-JP" altLang="en-US" sz="1200" dirty="0">
              <a:latin typeface="DENSO TP 2017 Regular" pitchFamily="34" charset="-128"/>
              <a:ea typeface="DENSO TP 2017 Regular" pitchFamily="34" charset="-128"/>
            </a:endParaRPr>
          </a:p>
        </p:txBody>
      </p:sp>
      <p:pic>
        <p:nvPicPr>
          <p:cNvPr id="13" name="図 12"/>
          <p:cNvPicPr>
            <a:picLocks noChangeAspect="1"/>
          </p:cNvPicPr>
          <p:nvPr/>
        </p:nvPicPr>
        <p:blipFill rotWithShape="1">
          <a:blip r:embed="rId2" cstate="print">
            <a:extLst>
              <a:ext uri="{28A0092B-C50C-407E-A947-70E740481C1C}">
                <a14:useLocalDpi xmlns:a14="http://schemas.microsoft.com/office/drawing/2010/main" val="0"/>
              </a:ext>
            </a:extLst>
          </a:blip>
          <a:srcRect l="36937" t="16988" r="56370" b="69878"/>
          <a:stretch/>
        </p:blipFill>
        <p:spPr>
          <a:xfrm>
            <a:off x="4117543" y="0"/>
            <a:ext cx="697318" cy="972320"/>
          </a:xfrm>
          <a:prstGeom prst="rect">
            <a:avLst/>
          </a:prstGeom>
        </p:spPr>
      </p:pic>
    </p:spTree>
    <p:extLst>
      <p:ext uri="{BB962C8B-B14F-4D97-AF65-F5344CB8AC3E}">
        <p14:creationId xmlns:p14="http://schemas.microsoft.com/office/powerpoint/2010/main" val="16365632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テキスト ボックス 6"/>
          <p:cNvSpPr txBox="1"/>
          <p:nvPr/>
        </p:nvSpPr>
        <p:spPr>
          <a:xfrm>
            <a:off x="542652" y="1744822"/>
            <a:ext cx="6480720" cy="998224"/>
          </a:xfrm>
          <a:prstGeom prst="rect">
            <a:avLst/>
          </a:prstGeom>
          <a:noFill/>
        </p:spPr>
        <p:txBody>
          <a:bodyPr wrap="square" lIns="99569" tIns="49785" rIns="99569" bIns="49785" rtlCol="0">
            <a:spAutoFit/>
          </a:bodyPr>
          <a:lstStyle/>
          <a:p>
            <a:pPr algn="just">
              <a:lnSpc>
                <a:spcPts val="1600"/>
              </a:lnSpc>
            </a:pPr>
            <a:r>
              <a:rPr lang="ja-JP" altLang="en-US" sz="1200" dirty="0">
                <a:latin typeface="DENSO TP 2017 Bold" pitchFamily="34" charset="-128"/>
                <a:ea typeface="DENSO TP 2017 Bold" pitchFamily="34" charset="-128"/>
              </a:rPr>
              <a:t>ステークホルダーへの情報の開示</a:t>
            </a:r>
          </a:p>
          <a:p>
            <a:pPr algn="just">
              <a:lnSpc>
                <a:spcPts val="600"/>
              </a:lnSpc>
            </a:pPr>
            <a:endParaRPr lang="en-US" altLang="ja-JP" sz="1200" dirty="0">
              <a:latin typeface="DENSO TP 2017 Regular" pitchFamily="34" charset="-128"/>
              <a:ea typeface="DENSO TP 2017 Regular" pitchFamily="34" charset="-128"/>
            </a:endParaRPr>
          </a:p>
          <a:p>
            <a:pPr algn="just">
              <a:lnSpc>
                <a:spcPts val="1600"/>
              </a:lnSpc>
            </a:pPr>
            <a:r>
              <a:rPr lang="ja-JP" altLang="en-US" sz="1200" dirty="0">
                <a:latin typeface="DENSO TP 2017 Regular" pitchFamily="34" charset="-128"/>
                <a:ea typeface="DENSO TP 2017 Regular" pitchFamily="34" charset="-128"/>
              </a:rPr>
              <a:t>財務状況・業績、事業活動の内容やサステナビリティへの取り組みなどの情報を、ステークホルダーに対して適宜・適切に開示するとともに、オープンで公正なコミュニケーションを通じてステークホルダーとの相互理解、信頼関係の維持・発展に努めている。</a:t>
            </a:r>
          </a:p>
        </p:txBody>
      </p:sp>
      <p:sp>
        <p:nvSpPr>
          <p:cNvPr id="8" name="テキスト ボックス 7"/>
          <p:cNvSpPr txBox="1"/>
          <p:nvPr/>
        </p:nvSpPr>
        <p:spPr>
          <a:xfrm>
            <a:off x="510334" y="1409769"/>
            <a:ext cx="3672408" cy="300597"/>
          </a:xfrm>
          <a:prstGeom prst="rect">
            <a:avLst/>
          </a:prstGeom>
          <a:noFill/>
        </p:spPr>
        <p:txBody>
          <a:bodyPr wrap="square" lIns="99569" tIns="49785" rIns="99569" bIns="49785" rtlCol="0">
            <a:spAutoFit/>
          </a:bodyPr>
          <a:lstStyle/>
          <a:p>
            <a:pPr marL="869950" indent="-869950"/>
            <a:r>
              <a:rPr lang="en-US" altLang="ja-JP" sz="1300" spc="300" dirty="0">
                <a:latin typeface="DENSO TP 2017 Bold" pitchFamily="34" charset="-128"/>
                <a:ea typeface="DENSO TP 2017 Bold" pitchFamily="34" charset="-128"/>
              </a:rPr>
              <a:t>5. </a:t>
            </a:r>
            <a:r>
              <a:rPr lang="zh-TW" altLang="en-US" sz="1300" dirty="0">
                <a:latin typeface="DENSO TP 2017 Bold" pitchFamily="34" charset="-128"/>
                <a:ea typeface="DENSO TP 2017 Bold" pitchFamily="34" charset="-128"/>
              </a:rPr>
              <a:t>情報開示</a:t>
            </a:r>
            <a:endParaRPr lang="ja-JP" altLang="en-US" sz="1300" dirty="0">
              <a:latin typeface="DENSO TP 2017 Bold" pitchFamily="34" charset="-128"/>
              <a:ea typeface="DENSO TP 2017 Bold" pitchFamily="34" charset="-128"/>
            </a:endParaRPr>
          </a:p>
        </p:txBody>
      </p:sp>
      <p:sp>
        <p:nvSpPr>
          <p:cNvPr id="9" name="テキスト ボックス 8"/>
          <p:cNvSpPr txBox="1"/>
          <p:nvPr/>
        </p:nvSpPr>
        <p:spPr>
          <a:xfrm>
            <a:off x="468263" y="935290"/>
            <a:ext cx="6985497" cy="377541"/>
          </a:xfrm>
          <a:prstGeom prst="rect">
            <a:avLst/>
          </a:prstGeom>
          <a:noFill/>
        </p:spPr>
        <p:txBody>
          <a:bodyPr wrap="square" lIns="99569" tIns="49785" rIns="99569" bIns="49785" rtlCol="0">
            <a:spAutoFit/>
          </a:bodyPr>
          <a:lstStyle/>
          <a:p>
            <a:r>
              <a:rPr lang="en-US" altLang="ja-JP" sz="1800" dirty="0">
                <a:latin typeface="DENSO TP 2017 Bold" panose="020B0800000000000000" pitchFamily="34" charset="-128"/>
                <a:ea typeface="DENSO TP 2017 Bold" panose="020B0800000000000000" pitchFamily="34" charset="-128"/>
              </a:rPr>
              <a:t>IV. </a:t>
            </a:r>
            <a:r>
              <a:rPr lang="ja-JP" altLang="en-US" sz="1800" dirty="0">
                <a:latin typeface="DENSO TP 2017 Bold" panose="020B0800000000000000" pitchFamily="34" charset="-128"/>
                <a:ea typeface="DENSO TP 2017 Bold" panose="020B0800000000000000" pitchFamily="34" charset="-128"/>
              </a:rPr>
              <a:t>サプライヤー・</a:t>
            </a:r>
            <a:r>
              <a:rPr lang="ja-JP" altLang="en-US" sz="1800" dirty="0">
                <a:latin typeface="DENSO TP 2017 Bold" panose="020B0800000000000000" pitchFamily="34" charset="-128"/>
                <a:ea typeface="DENSO TP 2017 Bold" panose="020B0800000000000000" pitchFamily="34" charset="-128"/>
                <a:cs typeface="Times New Roman" pitchFamily="18" charset="0"/>
              </a:rPr>
              <a:t>サステナビリティ</a:t>
            </a:r>
            <a:r>
              <a:rPr lang="ja-JP" altLang="en-US" sz="1800" dirty="0">
                <a:latin typeface="DENSO TP 2017 Bold" panose="020B0800000000000000" pitchFamily="34" charset="-128"/>
                <a:ea typeface="DENSO TP 2017 Bold" panose="020B0800000000000000" pitchFamily="34" charset="-128"/>
              </a:rPr>
              <a:t>ガイドライン</a:t>
            </a:r>
            <a:endParaRPr lang="ja-JP" altLang="ja-JP" sz="1800" dirty="0">
              <a:latin typeface="DENSO TP 2017 Bold" panose="020B0800000000000000" pitchFamily="34" charset="-128"/>
              <a:ea typeface="DENSO TP 2017 Bold" panose="020B0800000000000000" pitchFamily="34" charset="-128"/>
            </a:endParaRPr>
          </a:p>
        </p:txBody>
      </p:sp>
      <p:sp>
        <p:nvSpPr>
          <p:cNvPr id="12" name="フッター プレースホルダー 1"/>
          <p:cNvSpPr>
            <a:spLocks noGrp="1"/>
          </p:cNvSpPr>
          <p:nvPr>
            <p:ph type="ftr" sz="quarter" idx="11"/>
          </p:nvPr>
        </p:nvSpPr>
        <p:spPr>
          <a:xfrm>
            <a:off x="2583432" y="10315252"/>
            <a:ext cx="2394400" cy="263185"/>
          </a:xfrm>
        </p:spPr>
        <p:txBody>
          <a:bodyPr/>
          <a:lstStyle/>
          <a:p>
            <a:pPr algn="ctr"/>
            <a:r>
              <a:rPr kumimoji="1" lang="en-US" altLang="ja-JP" sz="1200" dirty="0">
                <a:latin typeface="DENSO TP 2017 Regular" pitchFamily="34" charset="-128"/>
                <a:ea typeface="DENSO TP 2017 Regular" pitchFamily="34" charset="-128"/>
              </a:rPr>
              <a:t>11</a:t>
            </a:r>
            <a:endParaRPr kumimoji="1" lang="ja-JP" altLang="en-US" sz="1200" dirty="0">
              <a:latin typeface="DENSO TP 2017 Regular" pitchFamily="34" charset="-128"/>
              <a:ea typeface="DENSO TP 2017 Regular" pitchFamily="34" charset="-128"/>
            </a:endParaRPr>
          </a:p>
        </p:txBody>
      </p:sp>
      <p:pic>
        <p:nvPicPr>
          <p:cNvPr id="13" name="図 12"/>
          <p:cNvPicPr>
            <a:picLocks noChangeAspect="1"/>
          </p:cNvPicPr>
          <p:nvPr/>
        </p:nvPicPr>
        <p:blipFill rotWithShape="1">
          <a:blip r:embed="rId2" cstate="print">
            <a:extLst>
              <a:ext uri="{28A0092B-C50C-407E-A947-70E740481C1C}">
                <a14:useLocalDpi xmlns:a14="http://schemas.microsoft.com/office/drawing/2010/main" val="0"/>
              </a:ext>
            </a:extLst>
          </a:blip>
          <a:srcRect l="36937" t="16988" r="56370" b="69878"/>
          <a:stretch/>
        </p:blipFill>
        <p:spPr>
          <a:xfrm>
            <a:off x="4117543" y="0"/>
            <a:ext cx="697318" cy="972320"/>
          </a:xfrm>
          <a:prstGeom prst="rect">
            <a:avLst/>
          </a:prstGeom>
        </p:spPr>
      </p:pic>
      <p:sp>
        <p:nvSpPr>
          <p:cNvPr id="14" name="テキスト ボックス 13"/>
          <p:cNvSpPr txBox="1"/>
          <p:nvPr/>
        </p:nvSpPr>
        <p:spPr>
          <a:xfrm>
            <a:off x="521381" y="3563644"/>
            <a:ext cx="6364593" cy="1485537"/>
          </a:xfrm>
          <a:prstGeom prst="rect">
            <a:avLst/>
          </a:prstGeom>
          <a:noFill/>
        </p:spPr>
        <p:txBody>
          <a:bodyPr wrap="square" lIns="99569" tIns="49785" rIns="99569" bIns="49785" rtlCol="0">
            <a:spAutoFit/>
          </a:bodyPr>
          <a:lstStyle/>
          <a:p>
            <a:pPr algn="just">
              <a:lnSpc>
                <a:spcPts val="1600"/>
              </a:lnSpc>
            </a:pPr>
            <a:r>
              <a:rPr lang="ja-JP" altLang="en-US" sz="1200" dirty="0">
                <a:latin typeface="DENSO TP 2017 Bold" pitchFamily="34" charset="-128"/>
                <a:ea typeface="DENSO TP 2017 Bold" pitchFamily="34" charset="-128"/>
              </a:rPr>
              <a:t>リスク管理の仕組み構築・運用</a:t>
            </a:r>
          </a:p>
          <a:p>
            <a:pPr algn="just">
              <a:lnSpc>
                <a:spcPts val="600"/>
              </a:lnSpc>
            </a:pPr>
            <a:endParaRPr lang="en-US" altLang="ja-JP" sz="1200" dirty="0">
              <a:latin typeface="DENSO TP 2017 Regular" pitchFamily="34" charset="-128"/>
              <a:ea typeface="DENSO TP 2017 Regular" pitchFamily="34" charset="-128"/>
            </a:endParaRPr>
          </a:p>
          <a:p>
            <a:pPr algn="just">
              <a:lnSpc>
                <a:spcPts val="1600"/>
              </a:lnSpc>
            </a:pPr>
            <a:r>
              <a:rPr lang="ja-JP" altLang="en-US" sz="1200" dirty="0">
                <a:latin typeface="DENSO TP 2017 Regular" pitchFamily="34" charset="-128"/>
                <a:ea typeface="DENSO TP 2017 Regular" pitchFamily="34" charset="-128"/>
              </a:rPr>
              <a:t>企業の事業行動に関するリスクを分析し、全社的な管理の仕組みを構築・運用している。</a:t>
            </a:r>
            <a:endParaRPr lang="en-US" altLang="ja-JP" sz="1200" dirty="0">
              <a:latin typeface="DENSO TP 2017 Regular" pitchFamily="34" charset="-128"/>
              <a:ea typeface="DENSO TP 2017 Regular" pitchFamily="34" charset="-128"/>
            </a:endParaRPr>
          </a:p>
          <a:p>
            <a:pPr algn="just">
              <a:lnSpc>
                <a:spcPts val="1600"/>
              </a:lnSpc>
            </a:pPr>
            <a:endParaRPr lang="ja-JP" altLang="en-US" sz="1200" dirty="0">
              <a:latin typeface="DENSO TP 2017 Regular" pitchFamily="34" charset="-128"/>
              <a:ea typeface="DENSO TP 2017 Regular" pitchFamily="34" charset="-128"/>
            </a:endParaRPr>
          </a:p>
          <a:p>
            <a:pPr algn="just">
              <a:lnSpc>
                <a:spcPts val="1600"/>
              </a:lnSpc>
            </a:pPr>
            <a:r>
              <a:rPr lang="ja-JP" altLang="en-US" sz="1200" dirty="0">
                <a:latin typeface="DENSO TP 2017 Bold" pitchFamily="34" charset="-128"/>
                <a:ea typeface="DENSO TP 2017 Bold" pitchFamily="34" charset="-128"/>
              </a:rPr>
              <a:t>事業継続計画の策定</a:t>
            </a:r>
          </a:p>
          <a:p>
            <a:pPr algn="just">
              <a:lnSpc>
                <a:spcPts val="600"/>
              </a:lnSpc>
            </a:pPr>
            <a:endParaRPr lang="en-US" altLang="ja-JP" sz="1200" dirty="0">
              <a:latin typeface="DENSO TP 2017 Regular" pitchFamily="34" charset="-128"/>
              <a:ea typeface="DENSO TP 2017 Regular" pitchFamily="34" charset="-128"/>
            </a:endParaRPr>
          </a:p>
          <a:p>
            <a:pPr algn="just">
              <a:lnSpc>
                <a:spcPts val="1600"/>
              </a:lnSpc>
            </a:pPr>
            <a:r>
              <a:rPr lang="ja-JP" altLang="en-US" sz="1200" dirty="0">
                <a:latin typeface="DENSO TP 2017 Regular" pitchFamily="34" charset="-128"/>
                <a:ea typeface="DENSO TP 2017 Regular" pitchFamily="34" charset="-128"/>
              </a:rPr>
              <a:t>災害・事故に対応した早期復旧のための事業継続計画</a:t>
            </a:r>
            <a:r>
              <a:rPr lang="en-US" altLang="ja-JP" sz="1200" dirty="0">
                <a:latin typeface="DENSO TP 2017 Regular" pitchFamily="34" charset="-128"/>
                <a:ea typeface="DENSO TP 2017 Regular" pitchFamily="34" charset="-128"/>
              </a:rPr>
              <a:t>(BCP</a:t>
            </a:r>
            <a:r>
              <a:rPr lang="ja-JP" altLang="en-US" sz="1200" dirty="0">
                <a:latin typeface="DENSO TP 2017 Regular" pitchFamily="34" charset="-128"/>
                <a:ea typeface="DENSO TP 2017 Regular" pitchFamily="34" charset="-128"/>
              </a:rPr>
              <a:t>：</a:t>
            </a:r>
            <a:r>
              <a:rPr lang="en-US" altLang="ja-JP" sz="1200" dirty="0">
                <a:latin typeface="DENSO TP 2017 Regular" pitchFamily="34" charset="-128"/>
                <a:ea typeface="DENSO TP 2017 Regular" pitchFamily="34" charset="-128"/>
              </a:rPr>
              <a:t>Business Continuity Plan)</a:t>
            </a:r>
            <a:r>
              <a:rPr lang="ja-JP" altLang="en-US" sz="1200" dirty="0">
                <a:latin typeface="DENSO TP 2017 Regular" pitchFamily="34" charset="-128"/>
                <a:ea typeface="DENSO TP 2017 Regular" pitchFamily="34" charset="-128"/>
              </a:rPr>
              <a:t>を策定している。</a:t>
            </a:r>
          </a:p>
        </p:txBody>
      </p:sp>
      <p:sp>
        <p:nvSpPr>
          <p:cNvPr id="15" name="テキスト ボックス 14"/>
          <p:cNvSpPr txBox="1"/>
          <p:nvPr/>
        </p:nvSpPr>
        <p:spPr>
          <a:xfrm>
            <a:off x="487847" y="5562724"/>
            <a:ext cx="3240360" cy="363756"/>
          </a:xfrm>
          <a:prstGeom prst="rect">
            <a:avLst/>
          </a:prstGeom>
          <a:noFill/>
        </p:spPr>
        <p:txBody>
          <a:bodyPr wrap="square" lIns="99569" tIns="49785" rIns="99569" bIns="49785" rtlCol="0">
            <a:spAutoFit/>
          </a:bodyPr>
          <a:lstStyle/>
          <a:p>
            <a:pPr>
              <a:lnSpc>
                <a:spcPct val="150000"/>
              </a:lnSpc>
            </a:pPr>
            <a:r>
              <a:rPr lang="en-US" altLang="ja-JP" sz="1300" spc="300" dirty="0">
                <a:latin typeface="DENSO TP 2017 Bold" pitchFamily="34" charset="-128"/>
                <a:ea typeface="DENSO TP 2017 Bold" pitchFamily="34" charset="-128"/>
              </a:rPr>
              <a:t>7. </a:t>
            </a:r>
            <a:r>
              <a:rPr lang="ja-JP" altLang="en-US" sz="1300" dirty="0">
                <a:latin typeface="DENSO TP 2017 Bold" pitchFamily="34" charset="-128"/>
                <a:ea typeface="DENSO TP 2017 Bold" pitchFamily="34" charset="-128"/>
              </a:rPr>
              <a:t>責任ある資源・原材料調達</a:t>
            </a:r>
          </a:p>
        </p:txBody>
      </p:sp>
      <p:sp>
        <p:nvSpPr>
          <p:cNvPr id="16" name="テキスト ボックス 15"/>
          <p:cNvSpPr txBox="1"/>
          <p:nvPr/>
        </p:nvSpPr>
        <p:spPr>
          <a:xfrm>
            <a:off x="487847" y="5906766"/>
            <a:ext cx="6535525" cy="998224"/>
          </a:xfrm>
          <a:prstGeom prst="rect">
            <a:avLst/>
          </a:prstGeom>
          <a:noFill/>
        </p:spPr>
        <p:txBody>
          <a:bodyPr wrap="square" lIns="99569" tIns="49785" rIns="99569" bIns="49785" rtlCol="0">
            <a:spAutoFit/>
          </a:bodyPr>
          <a:lstStyle/>
          <a:p>
            <a:pPr algn="just">
              <a:lnSpc>
                <a:spcPts val="1600"/>
              </a:lnSpc>
            </a:pPr>
            <a:r>
              <a:rPr lang="ja-JP" altLang="en-US" sz="1200" dirty="0">
                <a:latin typeface="DENSO TP 2017 Regular" pitchFamily="34" charset="-128"/>
                <a:ea typeface="DENSO TP 2017 Regular" pitchFamily="34" charset="-128"/>
              </a:rPr>
              <a:t>人権・環境等の社会問題への影響を考慮し、社会問題を引き起こす原因となりうる原材料</a:t>
            </a:r>
            <a:r>
              <a:rPr lang="en-US" altLang="ja-JP" sz="1200" dirty="0">
                <a:latin typeface="DENSO TP 2017 Regular" pitchFamily="34" charset="-128"/>
                <a:ea typeface="DENSO TP 2017 Regular" pitchFamily="34" charset="-128"/>
              </a:rPr>
              <a:t>(</a:t>
            </a:r>
            <a:r>
              <a:rPr lang="ja-JP" altLang="en-US" sz="1200" dirty="0">
                <a:latin typeface="DENSO TP 2017 Regular" pitchFamily="34" charset="-128"/>
                <a:ea typeface="DENSO TP 2017 Regular" pitchFamily="34" charset="-128"/>
              </a:rPr>
              <a:t>例：紛争鉱物*、コバルト等）の懸念がある場合には</a:t>
            </a:r>
            <a:r>
              <a:rPr lang="en-US" altLang="ja-JP" sz="1200" dirty="0">
                <a:latin typeface="DENSO TP 2017 Regular" pitchFamily="34" charset="-128"/>
                <a:ea typeface="DENSO TP 2017 Regular" pitchFamily="34" charset="-128"/>
              </a:rPr>
              <a:t>､</a:t>
            </a:r>
            <a:r>
              <a:rPr lang="ja-JP" altLang="en-US" sz="1200" dirty="0">
                <a:latin typeface="DENSO TP 2017 Regular" pitchFamily="34" charset="-128"/>
                <a:ea typeface="DENSO TP 2017 Regular" pitchFamily="34" charset="-128"/>
              </a:rPr>
              <a:t>使用回避に向けた施策を行っている。</a:t>
            </a:r>
          </a:p>
          <a:p>
            <a:pPr marL="269875" indent="-92075" algn="just">
              <a:lnSpc>
                <a:spcPts val="1600"/>
              </a:lnSpc>
              <a:spcBef>
                <a:spcPts val="600"/>
              </a:spcBef>
            </a:pPr>
            <a:r>
              <a:rPr lang="ja-JP" altLang="en-US" sz="1200" dirty="0">
                <a:latin typeface="DENSO TP 2017 Regular" pitchFamily="34" charset="-128"/>
                <a:ea typeface="DENSO TP 2017 Regular" pitchFamily="34" charset="-128"/>
              </a:rPr>
              <a:t>*コンゴ民主共和国およびその周辺諸国から産出される鉱物で</a:t>
            </a:r>
            <a:r>
              <a:rPr lang="en-US" altLang="ja-JP" sz="1200" dirty="0">
                <a:latin typeface="DENSO TP 2017 Regular" pitchFamily="34" charset="-128"/>
                <a:ea typeface="DENSO TP 2017 Regular" pitchFamily="34" charset="-128"/>
              </a:rPr>
              <a:t>､</a:t>
            </a:r>
            <a:r>
              <a:rPr lang="ja-JP" altLang="en-US" sz="1200" dirty="0">
                <a:latin typeface="DENSO TP 2017 Regular" pitchFamily="34" charset="-128"/>
                <a:ea typeface="DENSO TP 2017 Regular" pitchFamily="34" charset="-128"/>
              </a:rPr>
              <a:t>且つ同地域の武装勢力の</a:t>
            </a:r>
            <a:br>
              <a:rPr lang="en-US" altLang="ja-JP" sz="1200" dirty="0">
                <a:latin typeface="DENSO TP 2017 Regular" pitchFamily="34" charset="-128"/>
                <a:ea typeface="DENSO TP 2017 Regular" pitchFamily="34" charset="-128"/>
              </a:rPr>
            </a:br>
            <a:r>
              <a:rPr lang="ja-JP" altLang="en-US" sz="1200" dirty="0">
                <a:latin typeface="DENSO TP 2017 Regular" pitchFamily="34" charset="-128"/>
                <a:ea typeface="DENSO TP 2017 Regular" pitchFamily="34" charset="-128"/>
              </a:rPr>
              <a:t>活動資金となっている鉱物</a:t>
            </a:r>
          </a:p>
        </p:txBody>
      </p:sp>
      <p:sp>
        <p:nvSpPr>
          <p:cNvPr id="17" name="テキスト ボックス 16"/>
          <p:cNvSpPr txBox="1"/>
          <p:nvPr/>
        </p:nvSpPr>
        <p:spPr>
          <a:xfrm>
            <a:off x="513355" y="3186460"/>
            <a:ext cx="3189345" cy="300597"/>
          </a:xfrm>
          <a:prstGeom prst="rect">
            <a:avLst/>
          </a:prstGeom>
          <a:noFill/>
        </p:spPr>
        <p:txBody>
          <a:bodyPr wrap="square" lIns="99569" tIns="49785" rIns="99569" bIns="49785" rtlCol="0">
            <a:spAutoFit/>
          </a:bodyPr>
          <a:lstStyle/>
          <a:p>
            <a:r>
              <a:rPr lang="en-US" altLang="ja-JP" sz="1300" spc="300" dirty="0">
                <a:latin typeface="DENSO TP 2017 Bold" pitchFamily="34" charset="-128"/>
                <a:ea typeface="DENSO TP 2017 Bold" pitchFamily="34" charset="-128"/>
              </a:rPr>
              <a:t>6. </a:t>
            </a:r>
            <a:r>
              <a:rPr lang="ja-JP" altLang="en-US" sz="1300" dirty="0">
                <a:latin typeface="DENSO TP 2017 Bold" pitchFamily="34" charset="-128"/>
                <a:ea typeface="DENSO TP 2017 Bold" pitchFamily="34" charset="-128"/>
              </a:rPr>
              <a:t>リスクマネジメント</a:t>
            </a:r>
          </a:p>
        </p:txBody>
      </p:sp>
      <p:sp>
        <p:nvSpPr>
          <p:cNvPr id="18" name="テキスト ボックス 17"/>
          <p:cNvSpPr txBox="1"/>
          <p:nvPr/>
        </p:nvSpPr>
        <p:spPr>
          <a:xfrm>
            <a:off x="513355" y="7467113"/>
            <a:ext cx="3625639" cy="363756"/>
          </a:xfrm>
          <a:prstGeom prst="rect">
            <a:avLst/>
          </a:prstGeom>
          <a:noFill/>
        </p:spPr>
        <p:txBody>
          <a:bodyPr wrap="square" lIns="99569" tIns="49785" rIns="99569" bIns="49785" rtlCol="0">
            <a:spAutoFit/>
          </a:bodyPr>
          <a:lstStyle/>
          <a:p>
            <a:pPr>
              <a:lnSpc>
                <a:spcPct val="150000"/>
              </a:lnSpc>
            </a:pPr>
            <a:r>
              <a:rPr lang="en-US" altLang="ja-JP" sz="1300" spc="300" dirty="0">
                <a:latin typeface="DENSO TP 2017 Bold" pitchFamily="34" charset="-128"/>
                <a:ea typeface="DENSO TP 2017 Bold" pitchFamily="34" charset="-128"/>
              </a:rPr>
              <a:t>8. </a:t>
            </a:r>
            <a:r>
              <a:rPr lang="ja-JP" altLang="en-US" sz="1300" dirty="0">
                <a:latin typeface="DENSO TP 2017 Bold" pitchFamily="34" charset="-128"/>
                <a:ea typeface="DENSO TP 2017 Bold" pitchFamily="34" charset="-128"/>
              </a:rPr>
              <a:t>社会貢献</a:t>
            </a:r>
          </a:p>
        </p:txBody>
      </p:sp>
      <p:sp>
        <p:nvSpPr>
          <p:cNvPr id="19" name="テキスト ボックス 18"/>
          <p:cNvSpPr txBox="1"/>
          <p:nvPr/>
        </p:nvSpPr>
        <p:spPr>
          <a:xfrm>
            <a:off x="487847" y="7883500"/>
            <a:ext cx="6382768" cy="793040"/>
          </a:xfrm>
          <a:prstGeom prst="rect">
            <a:avLst/>
          </a:prstGeom>
          <a:noFill/>
        </p:spPr>
        <p:txBody>
          <a:bodyPr wrap="square" lIns="99569" tIns="49785" rIns="99569" bIns="49785" rtlCol="0">
            <a:spAutoFit/>
          </a:bodyPr>
          <a:lstStyle/>
          <a:p>
            <a:pPr>
              <a:lnSpc>
                <a:spcPts val="1600"/>
              </a:lnSpc>
            </a:pPr>
            <a:r>
              <a:rPr lang="ja-JP" altLang="en-US" sz="1200" dirty="0">
                <a:latin typeface="DENSO TP 2017 Bold" pitchFamily="34" charset="-128"/>
                <a:ea typeface="DENSO TP 2017 Bold" pitchFamily="34" charset="-128"/>
              </a:rPr>
              <a:t>地域（コミュニティ）への貢献</a:t>
            </a:r>
          </a:p>
          <a:p>
            <a:pPr>
              <a:lnSpc>
                <a:spcPts val="600"/>
              </a:lnSpc>
            </a:pPr>
            <a:endParaRPr lang="en-US" altLang="ja-JP" sz="1200" dirty="0">
              <a:latin typeface="DENSO TP 2017 Regular" pitchFamily="34" charset="-128"/>
              <a:ea typeface="DENSO TP 2017 Regular" pitchFamily="34" charset="-128"/>
            </a:endParaRPr>
          </a:p>
          <a:p>
            <a:pPr algn="just">
              <a:lnSpc>
                <a:spcPts val="1600"/>
              </a:lnSpc>
            </a:pPr>
            <a:r>
              <a:rPr lang="ja-JP" altLang="en-US" sz="1200" dirty="0">
                <a:latin typeface="DENSO TP 2017 Regular" pitchFamily="34" charset="-128"/>
                <a:ea typeface="DENSO TP 2017 Regular" pitchFamily="34" charset="-128"/>
              </a:rPr>
              <a:t>事業所の所在する地域社会での活動など、より良い未来の社会づくりに向けて活動を継続している。</a:t>
            </a:r>
          </a:p>
        </p:txBody>
      </p:sp>
    </p:spTree>
    <p:extLst>
      <p:ext uri="{BB962C8B-B14F-4D97-AF65-F5344CB8AC3E}">
        <p14:creationId xmlns:p14="http://schemas.microsoft.com/office/powerpoint/2010/main" val="20737700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テキスト ボックス 12"/>
          <p:cNvSpPr txBox="1"/>
          <p:nvPr/>
        </p:nvSpPr>
        <p:spPr>
          <a:xfrm>
            <a:off x="469265" y="1587895"/>
            <a:ext cx="5327308" cy="363756"/>
          </a:xfrm>
          <a:prstGeom prst="rect">
            <a:avLst/>
          </a:prstGeom>
          <a:noFill/>
        </p:spPr>
        <p:txBody>
          <a:bodyPr wrap="square" lIns="99569" tIns="49785" rIns="99569" bIns="49785" rtlCol="0">
            <a:spAutoFit/>
          </a:bodyPr>
          <a:lstStyle/>
          <a:p>
            <a:pPr>
              <a:lnSpc>
                <a:spcPct val="150000"/>
              </a:lnSpc>
            </a:pPr>
            <a:r>
              <a:rPr lang="en-US" altLang="ja-JP" sz="1300" spc="300" dirty="0">
                <a:latin typeface="DENSO TP 2017 Bold" pitchFamily="34" charset="-128"/>
                <a:ea typeface="DENSO TP 2017 Bold" pitchFamily="34" charset="-128"/>
              </a:rPr>
              <a:t>9. </a:t>
            </a:r>
            <a:r>
              <a:rPr lang="ja-JP" altLang="en-US" sz="1300" dirty="0">
                <a:latin typeface="DENSO TP 2017 Bold" pitchFamily="34" charset="-128"/>
                <a:ea typeface="DENSO TP 2017 Bold" pitchFamily="34" charset="-128"/>
              </a:rPr>
              <a:t>皆様のサプライヤー様への展開</a:t>
            </a:r>
          </a:p>
        </p:txBody>
      </p:sp>
      <p:sp>
        <p:nvSpPr>
          <p:cNvPr id="14" name="テキスト ボックス 13"/>
          <p:cNvSpPr txBox="1"/>
          <p:nvPr/>
        </p:nvSpPr>
        <p:spPr>
          <a:xfrm>
            <a:off x="344362" y="1990565"/>
            <a:ext cx="6472834" cy="1203408"/>
          </a:xfrm>
          <a:prstGeom prst="rect">
            <a:avLst/>
          </a:prstGeom>
          <a:noFill/>
        </p:spPr>
        <p:txBody>
          <a:bodyPr wrap="square" lIns="99569" tIns="49785" rIns="99569" bIns="49785" rtlCol="0">
            <a:spAutoFit/>
          </a:bodyPr>
          <a:lstStyle/>
          <a:p>
            <a:pPr marL="182563" indent="-115888" algn="just">
              <a:lnSpc>
                <a:spcPts val="1600"/>
              </a:lnSpc>
            </a:pPr>
            <a:r>
              <a:rPr lang="ja-JP" altLang="en-US" sz="1200" dirty="0">
                <a:latin typeface="DENSO TP 2017 Regular" pitchFamily="34" charset="-128"/>
                <a:ea typeface="DENSO TP 2017 Regular" pitchFamily="34" charset="-128"/>
              </a:rPr>
              <a:t>・本ガイドラインの趣旨を踏まえた各社のサステナビリティ方針・ガイドラインを策定し、それを皆様のサプライヤー様に対して展開し、啓発活動を行うことを通じて、サステナビリティへの取り組みを皆様のサプライヤー様にも周知徹底している。</a:t>
            </a:r>
          </a:p>
          <a:p>
            <a:pPr marL="182563" indent="-115888" algn="just">
              <a:lnSpc>
                <a:spcPts val="1600"/>
              </a:lnSpc>
              <a:spcBef>
                <a:spcPts val="600"/>
              </a:spcBef>
            </a:pPr>
            <a:r>
              <a:rPr lang="ja-JP" altLang="en-US" sz="1200" dirty="0">
                <a:latin typeface="DENSO TP 2017 Regular" pitchFamily="34" charset="-128"/>
                <a:ea typeface="DENSO TP 2017 Regular" pitchFamily="34" charset="-128"/>
              </a:rPr>
              <a:t>・浸透・普及にあたっては、サプライチェーン全体を意識し、これを行い、また、必要に応じたフォロー、是正対応を行っている。</a:t>
            </a:r>
          </a:p>
        </p:txBody>
      </p:sp>
      <p:sp>
        <p:nvSpPr>
          <p:cNvPr id="15" name="テキスト ボックス 14"/>
          <p:cNvSpPr txBox="1"/>
          <p:nvPr/>
        </p:nvSpPr>
        <p:spPr>
          <a:xfrm>
            <a:off x="468263" y="972320"/>
            <a:ext cx="6985497" cy="377541"/>
          </a:xfrm>
          <a:prstGeom prst="rect">
            <a:avLst/>
          </a:prstGeom>
          <a:noFill/>
        </p:spPr>
        <p:txBody>
          <a:bodyPr wrap="square" lIns="99569" tIns="49785" rIns="99569" bIns="49785" rtlCol="0">
            <a:spAutoFit/>
          </a:bodyPr>
          <a:lstStyle/>
          <a:p>
            <a:r>
              <a:rPr lang="en-US" altLang="ja-JP" sz="1800" dirty="0">
                <a:latin typeface="DENSO TP 2017 Bold" panose="020B0800000000000000" pitchFamily="34" charset="-128"/>
                <a:ea typeface="DENSO TP 2017 Bold" panose="020B0800000000000000" pitchFamily="34" charset="-128"/>
              </a:rPr>
              <a:t>IV. </a:t>
            </a:r>
            <a:r>
              <a:rPr lang="ja-JP" altLang="en-US" sz="1800" dirty="0">
                <a:latin typeface="DENSO TP 2017 Bold" panose="020B0800000000000000" pitchFamily="34" charset="-128"/>
                <a:ea typeface="DENSO TP 2017 Bold" panose="020B0800000000000000" pitchFamily="34" charset="-128"/>
              </a:rPr>
              <a:t>サプライヤー・</a:t>
            </a:r>
            <a:r>
              <a:rPr lang="ja-JP" altLang="en-US" sz="1800" dirty="0">
                <a:latin typeface="DENSO TP 2017 Bold" panose="020B0800000000000000" pitchFamily="34" charset="-128"/>
                <a:ea typeface="DENSO TP 2017 Bold" panose="020B0800000000000000" pitchFamily="34" charset="-128"/>
                <a:cs typeface="Times New Roman" pitchFamily="18" charset="0"/>
              </a:rPr>
              <a:t>サステナビリティ</a:t>
            </a:r>
            <a:r>
              <a:rPr lang="ja-JP" altLang="en-US" sz="1800" dirty="0">
                <a:latin typeface="DENSO TP 2017 Bold" panose="020B0800000000000000" pitchFamily="34" charset="-128"/>
                <a:ea typeface="DENSO TP 2017 Bold" panose="020B0800000000000000" pitchFamily="34" charset="-128"/>
              </a:rPr>
              <a:t>ガイドライン</a:t>
            </a:r>
            <a:endParaRPr lang="ja-JP" altLang="ja-JP" sz="1800" dirty="0">
              <a:latin typeface="DENSO TP 2017 Bold" panose="020B0800000000000000" pitchFamily="34" charset="-128"/>
              <a:ea typeface="DENSO TP 2017 Bold" panose="020B0800000000000000" pitchFamily="34" charset="-128"/>
            </a:endParaRPr>
          </a:p>
        </p:txBody>
      </p:sp>
      <p:sp>
        <p:nvSpPr>
          <p:cNvPr id="17" name="フッター プレースホルダー 1"/>
          <p:cNvSpPr>
            <a:spLocks noGrp="1"/>
          </p:cNvSpPr>
          <p:nvPr>
            <p:ph type="ftr" sz="quarter" idx="11"/>
          </p:nvPr>
        </p:nvSpPr>
        <p:spPr>
          <a:xfrm>
            <a:off x="2583432" y="10315252"/>
            <a:ext cx="2394400" cy="263185"/>
          </a:xfrm>
        </p:spPr>
        <p:txBody>
          <a:bodyPr/>
          <a:lstStyle/>
          <a:p>
            <a:pPr algn="ctr"/>
            <a:r>
              <a:rPr lang="en-US" altLang="ja-JP" sz="1200" dirty="0">
                <a:latin typeface="DENSO TP 2017 Regular" pitchFamily="34" charset="-128"/>
                <a:ea typeface="DENSO TP 2017 Regular" pitchFamily="34" charset="-128"/>
              </a:rPr>
              <a:t>12</a:t>
            </a:r>
            <a:endParaRPr kumimoji="1" lang="ja-JP" altLang="en-US" sz="1200" dirty="0">
              <a:latin typeface="DENSO TP 2017 Regular" pitchFamily="34" charset="-128"/>
              <a:ea typeface="DENSO TP 2017 Regular" pitchFamily="34" charset="-128"/>
            </a:endParaRPr>
          </a:p>
        </p:txBody>
      </p:sp>
      <p:pic>
        <p:nvPicPr>
          <p:cNvPr id="19" name="図 18"/>
          <p:cNvPicPr>
            <a:picLocks noChangeAspect="1"/>
          </p:cNvPicPr>
          <p:nvPr/>
        </p:nvPicPr>
        <p:blipFill rotWithShape="1">
          <a:blip r:embed="rId2" cstate="print">
            <a:extLst>
              <a:ext uri="{28A0092B-C50C-407E-A947-70E740481C1C}">
                <a14:useLocalDpi xmlns:a14="http://schemas.microsoft.com/office/drawing/2010/main" val="0"/>
              </a:ext>
            </a:extLst>
          </a:blip>
          <a:srcRect l="36937" t="16988" r="56370" b="69878"/>
          <a:stretch/>
        </p:blipFill>
        <p:spPr>
          <a:xfrm>
            <a:off x="4117543" y="0"/>
            <a:ext cx="697318" cy="972320"/>
          </a:xfrm>
          <a:prstGeom prst="rect">
            <a:avLst/>
          </a:prstGeom>
        </p:spPr>
      </p:pic>
      <p:sp>
        <p:nvSpPr>
          <p:cNvPr id="16" name="テキスト ボックス 15"/>
          <p:cNvSpPr txBox="1"/>
          <p:nvPr/>
        </p:nvSpPr>
        <p:spPr>
          <a:xfrm>
            <a:off x="372480" y="4320681"/>
            <a:ext cx="6444715" cy="2383219"/>
          </a:xfrm>
          <a:prstGeom prst="rect">
            <a:avLst/>
          </a:prstGeom>
          <a:noFill/>
        </p:spPr>
        <p:txBody>
          <a:bodyPr wrap="square" lIns="99569" tIns="49785" rIns="99569" bIns="49785" rtlCol="0">
            <a:spAutoFit/>
          </a:bodyPr>
          <a:lstStyle/>
          <a:p>
            <a:pPr marL="66675" algn="just">
              <a:lnSpc>
                <a:spcPts val="1600"/>
              </a:lnSpc>
            </a:pPr>
            <a:r>
              <a:rPr lang="ja-JP" altLang="en-US" sz="1400" dirty="0">
                <a:latin typeface="DENSO TP 2017 Regular" pitchFamily="34" charset="-128"/>
                <a:ea typeface="DENSO TP 2017 Regular" pitchFamily="34" charset="-128"/>
              </a:rPr>
              <a:t>＜本ガイドライン順守について＞</a:t>
            </a:r>
          </a:p>
          <a:p>
            <a:pPr marL="182563" indent="-115888" algn="just">
              <a:lnSpc>
                <a:spcPts val="1600"/>
              </a:lnSpc>
              <a:spcBef>
                <a:spcPts val="600"/>
              </a:spcBef>
            </a:pPr>
            <a:r>
              <a:rPr lang="ja-JP" altLang="en-US" sz="1200" dirty="0">
                <a:latin typeface="DENSO TP 2017 Regular" pitchFamily="34" charset="-128"/>
                <a:ea typeface="DENSO TP 2017 Regular" pitchFamily="34" charset="-128"/>
              </a:rPr>
              <a:t>・デンソーは、モノづくりを支えて頂いているサプライチェーン全体で、本ガイドライン順守に取り組みます。サプライヤーの皆様には、本ガイドラインを熟読・理解頂くとともに、皆様のサプライチェーンへの浸透にお取り組み頂きますようお願いいたします。</a:t>
            </a:r>
            <a:endParaRPr lang="en-US" altLang="ja-JP" sz="1200" dirty="0">
              <a:latin typeface="DENSO TP 2017 Regular" pitchFamily="34" charset="-128"/>
              <a:ea typeface="DENSO TP 2017 Regular" pitchFamily="34" charset="-128"/>
            </a:endParaRPr>
          </a:p>
          <a:p>
            <a:pPr marL="182563" indent="-115888" algn="just">
              <a:lnSpc>
                <a:spcPts val="1600"/>
              </a:lnSpc>
              <a:spcBef>
                <a:spcPts val="600"/>
              </a:spcBef>
            </a:pPr>
            <a:r>
              <a:rPr lang="ja-JP" altLang="en-US" sz="1200" dirty="0">
                <a:latin typeface="DENSO TP 2017 Regular" pitchFamily="34" charset="-128"/>
                <a:ea typeface="DENSO TP 2017 Regular" pitchFamily="34" charset="-128"/>
              </a:rPr>
              <a:t>・本ガイドラインの順守状況の確認、相互コミュニケーションのため、必要に応じて自主点検の実施やヒアリングなど、サプライヤーの皆様にお願いする場合があります。その際、第三者の監査の形式をとることもあります。</a:t>
            </a:r>
            <a:endParaRPr lang="en-US" altLang="ja-JP" sz="1200" dirty="0">
              <a:latin typeface="DENSO TP 2017 Regular" pitchFamily="34" charset="-128"/>
              <a:ea typeface="DENSO TP 2017 Regular" pitchFamily="34" charset="-128"/>
            </a:endParaRPr>
          </a:p>
          <a:p>
            <a:pPr marL="182563" indent="-115888" algn="just">
              <a:lnSpc>
                <a:spcPts val="1600"/>
              </a:lnSpc>
              <a:spcBef>
                <a:spcPts val="600"/>
              </a:spcBef>
            </a:pPr>
            <a:r>
              <a:rPr lang="ja-JP" altLang="en-US" sz="1200" dirty="0">
                <a:latin typeface="DENSO TP 2017 Regular" pitchFamily="34" charset="-128"/>
                <a:ea typeface="DENSO TP 2017 Regular" pitchFamily="34" charset="-128"/>
              </a:rPr>
              <a:t>・本ガイドラインに反する問題が発生した場合は、迅速にご報告いただくとともに、改善に取組んでいただくようお願いいたします。万一、適切な改善の取組みがなされない場合には、発注停止等の対応をすることもあります。</a:t>
            </a:r>
          </a:p>
        </p:txBody>
      </p:sp>
      <p:sp>
        <p:nvSpPr>
          <p:cNvPr id="2" name="テキスト ボックス 1">
            <a:extLst>
              <a:ext uri="{FF2B5EF4-FFF2-40B4-BE49-F238E27FC236}">
                <a16:creationId xmlns:a16="http://schemas.microsoft.com/office/drawing/2014/main" id="{55C45465-8EF3-1ACA-18C6-D3B3BF0A9138}"/>
              </a:ext>
            </a:extLst>
          </p:cNvPr>
          <p:cNvSpPr txBox="1"/>
          <p:nvPr/>
        </p:nvSpPr>
        <p:spPr>
          <a:xfrm>
            <a:off x="456644" y="3399021"/>
            <a:ext cx="6647974" cy="677108"/>
          </a:xfrm>
          <a:prstGeom prst="rect">
            <a:avLst/>
          </a:prstGeom>
          <a:noFill/>
        </p:spPr>
        <p:txBody>
          <a:bodyPr wrap="none" rtlCol="0">
            <a:spAutoFit/>
          </a:bodyPr>
          <a:lstStyle/>
          <a:p>
            <a:r>
              <a:rPr kumimoji="1" lang="ja-JP" altLang="en-US" sz="1400" dirty="0">
                <a:latin typeface="DENSO Sans TP 2017 Regular" panose="020B0500000000000000" pitchFamily="34" charset="-128"/>
                <a:ea typeface="DENSO Sans TP 2017 Regular" panose="020B0500000000000000" pitchFamily="34" charset="-128"/>
              </a:rPr>
              <a:t>＜デンソー</a:t>
            </a:r>
            <a:r>
              <a:rPr lang="ja-JP" altLang="en-US" sz="1400" dirty="0">
                <a:latin typeface="DENSO Sans TP 2017 Regular" panose="020B0500000000000000" pitchFamily="34" charset="-128"/>
                <a:ea typeface="DENSO Sans TP 2017 Regular" panose="020B0500000000000000" pitchFamily="34" charset="-128"/>
              </a:rPr>
              <a:t>ホームページ</a:t>
            </a:r>
            <a:r>
              <a:rPr kumimoji="1" lang="ja-JP" altLang="en-US" sz="1400" dirty="0">
                <a:latin typeface="DENSO Sans TP 2017 Regular" panose="020B0500000000000000" pitchFamily="34" charset="-128"/>
                <a:ea typeface="DENSO Sans TP 2017 Regular" panose="020B0500000000000000" pitchFamily="34" charset="-128"/>
              </a:rPr>
              <a:t>について＞</a:t>
            </a:r>
            <a:endParaRPr kumimoji="1" lang="en-US" altLang="ja-JP" sz="1400" dirty="0">
              <a:latin typeface="DENSO Sans TP 2017 Regular" panose="020B0500000000000000" pitchFamily="34" charset="-128"/>
              <a:ea typeface="DENSO Sans TP 2017 Regular" panose="020B0500000000000000" pitchFamily="34" charset="-128"/>
            </a:endParaRPr>
          </a:p>
          <a:p>
            <a:r>
              <a:rPr kumimoji="1" lang="ja-JP" altLang="en-US" sz="1200" dirty="0">
                <a:latin typeface="DENSO Sans TP 2017 Regular" panose="020B0500000000000000" pitchFamily="34" charset="-128"/>
                <a:ea typeface="DENSO Sans TP 2017 Regular" panose="020B0500000000000000" pitchFamily="34" charset="-128"/>
              </a:rPr>
              <a:t>・サプライヤー・サステナビリティガイドラインに関する様々な情報をデンソーホームページ</a:t>
            </a:r>
            <a:endParaRPr kumimoji="1" lang="en-US" altLang="ja-JP" sz="1200" dirty="0">
              <a:latin typeface="DENSO Sans TP 2017 Regular" panose="020B0500000000000000" pitchFamily="34" charset="-128"/>
              <a:ea typeface="DENSO Sans TP 2017 Regular" panose="020B0500000000000000" pitchFamily="34" charset="-128"/>
            </a:endParaRPr>
          </a:p>
          <a:p>
            <a:r>
              <a:rPr kumimoji="1" lang="ja-JP" altLang="en-US" sz="1200" dirty="0">
                <a:latin typeface="DENSO Sans TP 2017 Regular" panose="020B0500000000000000" pitchFamily="34" charset="-128"/>
                <a:ea typeface="DENSO Sans TP 2017 Regular" panose="020B0500000000000000" pitchFamily="34" charset="-128"/>
              </a:rPr>
              <a:t>　にも</a:t>
            </a:r>
            <a:r>
              <a:rPr lang="ja-JP" altLang="en-US" sz="1200" dirty="0">
                <a:latin typeface="DENSO Sans TP 2017 Regular" panose="020B0500000000000000" pitchFamily="34" charset="-128"/>
                <a:ea typeface="DENSO Sans TP 2017 Regular" panose="020B0500000000000000" pitchFamily="34" charset="-128"/>
              </a:rPr>
              <a:t>掲載しておりますのでご参照ください。</a:t>
            </a:r>
            <a:endParaRPr kumimoji="1" lang="ja-JP" altLang="en-US" sz="1200" dirty="0">
              <a:latin typeface="DENSO Sans TP 2017 Regular" panose="020B0500000000000000" pitchFamily="34" charset="-128"/>
              <a:ea typeface="DENSO Sans TP 2017 Regular" panose="020B0500000000000000" pitchFamily="34" charset="-128"/>
            </a:endParaRPr>
          </a:p>
        </p:txBody>
      </p:sp>
    </p:spTree>
    <p:extLst>
      <p:ext uri="{BB962C8B-B14F-4D97-AF65-F5344CB8AC3E}">
        <p14:creationId xmlns:p14="http://schemas.microsoft.com/office/powerpoint/2010/main" val="15955641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077336" y="9523164"/>
            <a:ext cx="4464496" cy="938719"/>
          </a:xfrm>
          <a:prstGeom prst="rect">
            <a:avLst/>
          </a:prstGeom>
          <a:noFill/>
        </p:spPr>
        <p:txBody>
          <a:bodyPr wrap="square" rtlCol="0">
            <a:spAutoFit/>
          </a:bodyPr>
          <a:lstStyle/>
          <a:p>
            <a:r>
              <a:rPr lang="ja-JP" altLang="en-US" sz="1100" b="1" dirty="0">
                <a:solidFill>
                  <a:schemeClr val="bg1">
                    <a:lumMod val="50000"/>
                  </a:schemeClr>
                </a:solidFill>
                <a:latin typeface="DENSO TP 2017 Regular" panose="020B0500000000000000" pitchFamily="34" charset="-128"/>
                <a:ea typeface="DENSO TP 2017 Regular" panose="020B0500000000000000" pitchFamily="34" charset="-128"/>
              </a:rPr>
              <a:t>策定：</a:t>
            </a:r>
            <a:r>
              <a:rPr lang="en-US" altLang="ja-JP" sz="1100" b="1" dirty="0">
                <a:solidFill>
                  <a:schemeClr val="bg1">
                    <a:lumMod val="50000"/>
                  </a:schemeClr>
                </a:solidFill>
                <a:latin typeface="DENSO TP 2017 Regular" panose="020B0500000000000000" pitchFamily="34" charset="-128"/>
                <a:ea typeface="DENSO TP 2017 Regular" panose="020B0500000000000000" pitchFamily="34" charset="-128"/>
              </a:rPr>
              <a:t>2010</a:t>
            </a:r>
            <a:r>
              <a:rPr lang="ja-JP" altLang="en-US" sz="1100" b="1" dirty="0">
                <a:solidFill>
                  <a:schemeClr val="bg1">
                    <a:lumMod val="50000"/>
                  </a:schemeClr>
                </a:solidFill>
                <a:latin typeface="DENSO TP 2017 Regular" panose="020B0500000000000000" pitchFamily="34" charset="-128"/>
                <a:ea typeface="DENSO TP 2017 Regular" panose="020B0500000000000000" pitchFamily="34" charset="-128"/>
              </a:rPr>
              <a:t>年４月</a:t>
            </a:r>
            <a:endParaRPr lang="en-US" altLang="ja-JP" sz="1100" b="1" dirty="0">
              <a:solidFill>
                <a:schemeClr val="bg1">
                  <a:lumMod val="50000"/>
                </a:schemeClr>
              </a:solidFill>
              <a:latin typeface="DENSO TP 2017 Regular" panose="020B0500000000000000" pitchFamily="34" charset="-128"/>
              <a:ea typeface="DENSO TP 2017 Regular" panose="020B0500000000000000" pitchFamily="34" charset="-128"/>
            </a:endParaRPr>
          </a:p>
          <a:p>
            <a:r>
              <a:rPr lang="ja-JP" altLang="en-US" sz="1100" b="1" dirty="0">
                <a:solidFill>
                  <a:schemeClr val="bg1">
                    <a:lumMod val="50000"/>
                  </a:schemeClr>
                </a:solidFill>
                <a:latin typeface="DENSO TP 2017 Regular" panose="020B0500000000000000" pitchFamily="34" charset="-128"/>
                <a:ea typeface="DENSO TP 2017 Regular" panose="020B0500000000000000" pitchFamily="34" charset="-128"/>
              </a:rPr>
              <a:t>第</a:t>
            </a:r>
            <a:r>
              <a:rPr lang="en-US" altLang="ja-JP" sz="1100" b="1" dirty="0">
                <a:solidFill>
                  <a:schemeClr val="bg1">
                    <a:lumMod val="50000"/>
                  </a:schemeClr>
                </a:solidFill>
                <a:latin typeface="DENSO TP 2017 Regular" panose="020B0500000000000000" pitchFamily="34" charset="-128"/>
                <a:ea typeface="DENSO TP 2017 Regular" panose="020B0500000000000000" pitchFamily="34" charset="-128"/>
              </a:rPr>
              <a:t>1</a:t>
            </a:r>
            <a:r>
              <a:rPr lang="ja-JP" altLang="en-US" sz="1100" b="1" dirty="0">
                <a:solidFill>
                  <a:schemeClr val="bg1">
                    <a:lumMod val="50000"/>
                  </a:schemeClr>
                </a:solidFill>
                <a:latin typeface="DENSO TP 2017 Regular" panose="020B0500000000000000" pitchFamily="34" charset="-128"/>
                <a:ea typeface="DENSO TP 2017 Regular" panose="020B0500000000000000" pitchFamily="34" charset="-128"/>
              </a:rPr>
              <a:t>回改訂：</a:t>
            </a:r>
            <a:r>
              <a:rPr lang="en-US" altLang="ja-JP" sz="1100" b="1" dirty="0">
                <a:solidFill>
                  <a:schemeClr val="bg1">
                    <a:lumMod val="50000"/>
                  </a:schemeClr>
                </a:solidFill>
                <a:latin typeface="DENSO TP 2017 Regular" panose="020B0500000000000000" pitchFamily="34" charset="-128"/>
                <a:ea typeface="DENSO TP 2017 Regular" panose="020B0500000000000000" pitchFamily="34" charset="-128"/>
              </a:rPr>
              <a:t>2014</a:t>
            </a:r>
            <a:r>
              <a:rPr lang="ja-JP" altLang="en-US" sz="1100" b="1" dirty="0">
                <a:solidFill>
                  <a:schemeClr val="bg1">
                    <a:lumMod val="50000"/>
                  </a:schemeClr>
                </a:solidFill>
                <a:latin typeface="DENSO TP 2017 Regular" panose="020B0500000000000000" pitchFamily="34" charset="-128"/>
                <a:ea typeface="DENSO TP 2017 Regular" panose="020B0500000000000000" pitchFamily="34" charset="-128"/>
              </a:rPr>
              <a:t>年</a:t>
            </a:r>
            <a:r>
              <a:rPr lang="en-US" altLang="ja-JP" sz="1100" b="1" dirty="0">
                <a:solidFill>
                  <a:schemeClr val="bg1">
                    <a:lumMod val="50000"/>
                  </a:schemeClr>
                </a:solidFill>
                <a:latin typeface="DENSO TP 2017 Regular" panose="020B0500000000000000" pitchFamily="34" charset="-128"/>
                <a:ea typeface="DENSO TP 2017 Regular" panose="020B0500000000000000" pitchFamily="34" charset="-128"/>
              </a:rPr>
              <a:t>5</a:t>
            </a:r>
            <a:r>
              <a:rPr lang="ja-JP" altLang="en-US" sz="1100" b="1" dirty="0">
                <a:solidFill>
                  <a:schemeClr val="bg1">
                    <a:lumMod val="50000"/>
                  </a:schemeClr>
                </a:solidFill>
                <a:latin typeface="DENSO TP 2017 Regular" panose="020B0500000000000000" pitchFamily="34" charset="-128"/>
                <a:ea typeface="DENSO TP 2017 Regular" panose="020B0500000000000000" pitchFamily="34" charset="-128"/>
              </a:rPr>
              <a:t>月　責任ある資源・原材料調達について追記</a:t>
            </a:r>
          </a:p>
          <a:p>
            <a:r>
              <a:rPr lang="ja-JP" altLang="en-US" sz="1100" b="1" dirty="0">
                <a:solidFill>
                  <a:schemeClr val="bg1">
                    <a:lumMod val="50000"/>
                  </a:schemeClr>
                </a:solidFill>
                <a:latin typeface="DENSO TP 2017 Regular" panose="020B0500000000000000" pitchFamily="34" charset="-128"/>
                <a:ea typeface="DENSO TP 2017 Regular" panose="020B0500000000000000" pitchFamily="34" charset="-128"/>
              </a:rPr>
              <a:t>第</a:t>
            </a:r>
            <a:r>
              <a:rPr lang="en-US" altLang="ja-JP" sz="1100" b="1" dirty="0">
                <a:solidFill>
                  <a:schemeClr val="bg1">
                    <a:lumMod val="50000"/>
                  </a:schemeClr>
                </a:solidFill>
                <a:latin typeface="DENSO TP 2017 Regular" panose="020B0500000000000000" pitchFamily="34" charset="-128"/>
                <a:ea typeface="DENSO TP 2017 Regular" panose="020B0500000000000000" pitchFamily="34" charset="-128"/>
              </a:rPr>
              <a:t>2</a:t>
            </a:r>
            <a:r>
              <a:rPr lang="ja-JP" altLang="en-US" sz="1100" b="1" dirty="0">
                <a:solidFill>
                  <a:schemeClr val="bg1">
                    <a:lumMod val="50000"/>
                  </a:schemeClr>
                </a:solidFill>
                <a:latin typeface="DENSO TP 2017 Regular" panose="020B0500000000000000" pitchFamily="34" charset="-128"/>
                <a:ea typeface="DENSO TP 2017 Regular" panose="020B0500000000000000" pitchFamily="34" charset="-128"/>
              </a:rPr>
              <a:t>回改訂：</a:t>
            </a:r>
            <a:r>
              <a:rPr lang="en-US" altLang="ja-JP" sz="1100" b="1" dirty="0">
                <a:solidFill>
                  <a:schemeClr val="bg1">
                    <a:lumMod val="50000"/>
                  </a:schemeClr>
                </a:solidFill>
                <a:latin typeface="DENSO TP 2017 Regular" panose="020B0500000000000000" pitchFamily="34" charset="-128"/>
                <a:ea typeface="DENSO TP 2017 Regular" panose="020B0500000000000000" pitchFamily="34" charset="-128"/>
              </a:rPr>
              <a:t>2017</a:t>
            </a:r>
            <a:r>
              <a:rPr lang="ja-JP" altLang="en-US" sz="1100" b="1" dirty="0">
                <a:solidFill>
                  <a:schemeClr val="bg1">
                    <a:lumMod val="50000"/>
                  </a:schemeClr>
                </a:solidFill>
                <a:latin typeface="DENSO TP 2017 Regular" panose="020B0500000000000000" pitchFamily="34" charset="-128"/>
                <a:ea typeface="DENSO TP 2017 Regular" panose="020B0500000000000000" pitchFamily="34" charset="-128"/>
              </a:rPr>
              <a:t>年</a:t>
            </a:r>
            <a:r>
              <a:rPr lang="en-US" altLang="ja-JP" sz="1100" b="1" dirty="0">
                <a:solidFill>
                  <a:schemeClr val="bg1">
                    <a:lumMod val="50000"/>
                  </a:schemeClr>
                </a:solidFill>
                <a:latin typeface="DENSO TP 2017 Regular" panose="020B0500000000000000" pitchFamily="34" charset="-128"/>
                <a:ea typeface="DENSO TP 2017 Regular" panose="020B0500000000000000" pitchFamily="34" charset="-128"/>
              </a:rPr>
              <a:t>9</a:t>
            </a:r>
            <a:r>
              <a:rPr lang="ja-JP" altLang="en-US" sz="1100" b="1" dirty="0">
                <a:solidFill>
                  <a:schemeClr val="bg1">
                    <a:lumMod val="50000"/>
                  </a:schemeClr>
                </a:solidFill>
                <a:latin typeface="DENSO TP 2017 Regular" panose="020B0500000000000000" pitchFamily="34" charset="-128"/>
                <a:ea typeface="DENSO TP 2017 Regular" panose="020B0500000000000000" pitchFamily="34" charset="-128"/>
              </a:rPr>
              <a:t>月　腐敗防止について追記</a:t>
            </a:r>
          </a:p>
          <a:p>
            <a:r>
              <a:rPr lang="ja-JP" altLang="en-US" sz="1100" b="1" dirty="0">
                <a:solidFill>
                  <a:schemeClr val="bg1">
                    <a:lumMod val="50000"/>
                  </a:schemeClr>
                </a:solidFill>
                <a:latin typeface="DENSO TP 2017 Regular" panose="020B0500000000000000" pitchFamily="34" charset="-128"/>
                <a:ea typeface="DENSO TP 2017 Regular" panose="020B0500000000000000" pitchFamily="34" charset="-128"/>
              </a:rPr>
              <a:t>第</a:t>
            </a:r>
            <a:r>
              <a:rPr lang="en-US" altLang="ja-JP" sz="1100" b="1" dirty="0">
                <a:solidFill>
                  <a:schemeClr val="bg1">
                    <a:lumMod val="50000"/>
                  </a:schemeClr>
                </a:solidFill>
                <a:latin typeface="DENSO TP 2017 Regular" panose="020B0500000000000000" pitchFamily="34" charset="-128"/>
                <a:ea typeface="DENSO TP 2017 Regular" panose="020B0500000000000000" pitchFamily="34" charset="-128"/>
              </a:rPr>
              <a:t>3</a:t>
            </a:r>
            <a:r>
              <a:rPr lang="ja-JP" altLang="en-US" sz="1100" b="1" dirty="0">
                <a:solidFill>
                  <a:schemeClr val="bg1">
                    <a:lumMod val="50000"/>
                  </a:schemeClr>
                </a:solidFill>
                <a:latin typeface="DENSO TP 2017 Regular" panose="020B0500000000000000" pitchFamily="34" charset="-128"/>
                <a:ea typeface="DENSO TP 2017 Regular" panose="020B0500000000000000" pitchFamily="34" charset="-128"/>
              </a:rPr>
              <a:t>回改訂：</a:t>
            </a:r>
            <a:r>
              <a:rPr lang="en-US" altLang="ja-JP" sz="1100" b="1" dirty="0">
                <a:solidFill>
                  <a:schemeClr val="bg1">
                    <a:lumMod val="50000"/>
                  </a:schemeClr>
                </a:solidFill>
                <a:latin typeface="DENSO TP 2017 Regular" panose="020B0500000000000000" pitchFamily="34" charset="-128"/>
                <a:ea typeface="DENSO TP 2017 Regular" panose="020B0500000000000000" pitchFamily="34" charset="-128"/>
              </a:rPr>
              <a:t>2022</a:t>
            </a:r>
            <a:r>
              <a:rPr lang="ja-JP" altLang="en-US" sz="1100" b="1" dirty="0">
                <a:solidFill>
                  <a:schemeClr val="bg1">
                    <a:lumMod val="50000"/>
                  </a:schemeClr>
                </a:solidFill>
                <a:latin typeface="DENSO TP 2017 Regular" panose="020B0500000000000000" pitchFamily="34" charset="-128"/>
                <a:ea typeface="DENSO TP 2017 Regular" panose="020B0500000000000000" pitchFamily="34" charset="-128"/>
              </a:rPr>
              <a:t>年</a:t>
            </a:r>
            <a:r>
              <a:rPr lang="en-US" altLang="ja-JP" sz="1100" b="1" dirty="0">
                <a:solidFill>
                  <a:schemeClr val="bg1">
                    <a:lumMod val="50000"/>
                  </a:schemeClr>
                </a:solidFill>
                <a:latin typeface="DENSO TP 2017 Regular" panose="020B0500000000000000" pitchFamily="34" charset="-128"/>
                <a:ea typeface="DENSO TP 2017 Regular" panose="020B0500000000000000" pitchFamily="34" charset="-128"/>
              </a:rPr>
              <a:t>2</a:t>
            </a:r>
            <a:r>
              <a:rPr lang="ja-JP" altLang="en-US" sz="1100" b="1" dirty="0">
                <a:solidFill>
                  <a:schemeClr val="bg1">
                    <a:lumMod val="50000"/>
                  </a:schemeClr>
                </a:solidFill>
                <a:latin typeface="DENSO TP 2017 Regular" panose="020B0500000000000000" pitchFamily="34" charset="-128"/>
                <a:ea typeface="DENSO TP 2017 Regular" panose="020B0500000000000000" pitchFamily="34" charset="-128"/>
              </a:rPr>
              <a:t>月　人権・労働および環境を中心に追記</a:t>
            </a:r>
            <a:endParaRPr lang="en-US" altLang="ja-JP" sz="1100" b="1" dirty="0">
              <a:solidFill>
                <a:schemeClr val="bg1">
                  <a:lumMod val="50000"/>
                </a:schemeClr>
              </a:solidFill>
              <a:latin typeface="DENSO TP 2017 Regular" panose="020B0500000000000000" pitchFamily="34" charset="-128"/>
              <a:ea typeface="DENSO TP 2017 Regular" panose="020B0500000000000000" pitchFamily="34" charset="-128"/>
            </a:endParaRPr>
          </a:p>
          <a:p>
            <a:r>
              <a:rPr lang="ja-JP" altLang="en-US" sz="1100" b="1" dirty="0">
                <a:solidFill>
                  <a:schemeClr val="bg1">
                    <a:lumMod val="50000"/>
                  </a:schemeClr>
                </a:solidFill>
                <a:latin typeface="DENSO TP 2017 Regular" panose="020B0500000000000000" pitchFamily="34" charset="-128"/>
                <a:ea typeface="DENSO TP 2017 Regular" panose="020B0500000000000000" pitchFamily="34" charset="-128"/>
              </a:rPr>
              <a:t>第</a:t>
            </a:r>
            <a:r>
              <a:rPr lang="en-US" altLang="ja-JP" sz="1100" b="1" dirty="0">
                <a:solidFill>
                  <a:schemeClr val="bg1">
                    <a:lumMod val="50000"/>
                  </a:schemeClr>
                </a:solidFill>
                <a:latin typeface="DENSO TP 2017 Regular" panose="020B0500000000000000" pitchFamily="34" charset="-128"/>
                <a:ea typeface="DENSO TP 2017 Regular" panose="020B0500000000000000" pitchFamily="34" charset="-128"/>
              </a:rPr>
              <a:t>4</a:t>
            </a:r>
            <a:r>
              <a:rPr lang="ja-JP" altLang="en-US" sz="1100" b="1" dirty="0">
                <a:solidFill>
                  <a:schemeClr val="bg1">
                    <a:lumMod val="50000"/>
                  </a:schemeClr>
                </a:solidFill>
                <a:latin typeface="DENSO TP 2017 Regular" panose="020B0500000000000000" pitchFamily="34" charset="-128"/>
                <a:ea typeface="DENSO TP 2017 Regular" panose="020B0500000000000000" pitchFamily="34" charset="-128"/>
              </a:rPr>
              <a:t>回改定：</a:t>
            </a:r>
            <a:r>
              <a:rPr lang="en-US" altLang="ja-JP" sz="1100" b="1" dirty="0">
                <a:solidFill>
                  <a:schemeClr val="bg1">
                    <a:lumMod val="50000"/>
                  </a:schemeClr>
                </a:solidFill>
                <a:latin typeface="DENSO TP 2017 Regular" panose="020B0500000000000000" pitchFamily="34" charset="-128"/>
                <a:ea typeface="DENSO TP 2017 Regular" panose="020B0500000000000000" pitchFamily="34" charset="-128"/>
              </a:rPr>
              <a:t>2023</a:t>
            </a:r>
            <a:r>
              <a:rPr lang="ja-JP" altLang="en-US" sz="1100" b="1" dirty="0">
                <a:solidFill>
                  <a:schemeClr val="bg1">
                    <a:lumMod val="50000"/>
                  </a:schemeClr>
                </a:solidFill>
                <a:latin typeface="DENSO TP 2017 Regular" panose="020B0500000000000000" pitchFamily="34" charset="-128"/>
                <a:ea typeface="DENSO TP 2017 Regular" panose="020B0500000000000000" pitchFamily="34" charset="-128"/>
              </a:rPr>
              <a:t>年</a:t>
            </a:r>
            <a:r>
              <a:rPr lang="en-US" altLang="ja-JP" sz="1100" b="1" dirty="0">
                <a:solidFill>
                  <a:schemeClr val="bg1">
                    <a:lumMod val="50000"/>
                  </a:schemeClr>
                </a:solidFill>
                <a:latin typeface="DENSO TP 2017 Regular" panose="020B0500000000000000" pitchFamily="34" charset="-128"/>
                <a:ea typeface="DENSO TP 2017 Regular" panose="020B0500000000000000" pitchFamily="34" charset="-128"/>
              </a:rPr>
              <a:t>9</a:t>
            </a:r>
            <a:r>
              <a:rPr lang="ja-JP" altLang="en-US" sz="1100" b="1" dirty="0">
                <a:solidFill>
                  <a:schemeClr val="bg1">
                    <a:lumMod val="50000"/>
                  </a:schemeClr>
                </a:solidFill>
                <a:latin typeface="DENSO TP 2017 Regular" panose="020B0500000000000000" pitchFamily="34" charset="-128"/>
                <a:ea typeface="DENSO TP 2017 Regular" panose="020B0500000000000000" pitchFamily="34" charset="-128"/>
              </a:rPr>
              <a:t>月　デンソーホームページの案内を追記</a:t>
            </a:r>
            <a:endParaRPr lang="en-US" altLang="ja-JP" sz="1100" b="1" dirty="0">
              <a:solidFill>
                <a:schemeClr val="bg1">
                  <a:lumMod val="50000"/>
                </a:schemeClr>
              </a:solidFill>
              <a:latin typeface="DENSO TP 2017 Regular" panose="020B0500000000000000" pitchFamily="34" charset="-128"/>
              <a:ea typeface="DENSO TP 2017 Regular" panose="020B0500000000000000" pitchFamily="34" charset="-128"/>
            </a:endParaRPr>
          </a:p>
        </p:txBody>
      </p:sp>
    </p:spTree>
    <p:extLst>
      <p:ext uri="{BB962C8B-B14F-4D97-AF65-F5344CB8AC3E}">
        <p14:creationId xmlns:p14="http://schemas.microsoft.com/office/powerpoint/2010/main" val="2974663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4" name="グループ化 3"/>
          <p:cNvGrpSpPr/>
          <p:nvPr/>
        </p:nvGrpSpPr>
        <p:grpSpPr>
          <a:xfrm>
            <a:off x="684287" y="1170236"/>
            <a:ext cx="6552728" cy="6502295"/>
            <a:chOff x="684287" y="838261"/>
            <a:chExt cx="6552728" cy="6502295"/>
          </a:xfrm>
        </p:grpSpPr>
        <p:sp>
          <p:nvSpPr>
            <p:cNvPr id="5" name="テキスト ボックス 4"/>
            <p:cNvSpPr txBox="1"/>
            <p:nvPr/>
          </p:nvSpPr>
          <p:spPr>
            <a:xfrm>
              <a:off x="828303" y="838261"/>
              <a:ext cx="6408712" cy="2070312"/>
            </a:xfrm>
            <a:prstGeom prst="rect">
              <a:avLst/>
            </a:prstGeom>
            <a:noFill/>
          </p:spPr>
          <p:txBody>
            <a:bodyPr wrap="square" lIns="99569" tIns="49785" rIns="99569" bIns="49785" rtlCol="0">
              <a:spAutoFit/>
            </a:bodyPr>
            <a:lstStyle/>
            <a:p>
              <a:pPr marL="286952" eaLnBrk="0" fontAlgn="base" hangingPunct="0">
                <a:lnSpc>
                  <a:spcPct val="200000"/>
                </a:lnSpc>
                <a:spcBef>
                  <a:spcPct val="0"/>
                </a:spcBef>
                <a:spcAft>
                  <a:spcPct val="0"/>
                </a:spcAft>
              </a:pPr>
              <a:r>
                <a:rPr lang="en-US" altLang="ja-JP" sz="1600" dirty="0">
                  <a:latin typeface="DENSO TP 2017 Regular" pitchFamily="34" charset="-128"/>
                  <a:ea typeface="DENSO TP 2017 Regular" pitchFamily="34" charset="-128"/>
                  <a:cs typeface="Times New Roman" pitchFamily="18" charset="0"/>
                </a:rPr>
                <a:t>I</a:t>
              </a:r>
              <a:r>
                <a:rPr lang="ja-JP" altLang="ja-JP" sz="1600" dirty="0">
                  <a:latin typeface="DENSO TP 2017 Regular" pitchFamily="34" charset="-128"/>
                  <a:ea typeface="DENSO TP 2017 Regular" pitchFamily="34" charset="-128"/>
                  <a:cs typeface="Times New Roman" pitchFamily="18" charset="0"/>
                </a:rPr>
                <a:t>．</a:t>
              </a:r>
              <a:r>
                <a:rPr lang="en-US" altLang="ja-JP" sz="1600" dirty="0">
                  <a:latin typeface="DENSO TP 2017 Regular" pitchFamily="34" charset="-128"/>
                  <a:ea typeface="DENSO TP 2017 Regular" pitchFamily="34" charset="-128"/>
                  <a:cs typeface="Times New Roman" pitchFamily="18" charset="0"/>
                </a:rPr>
                <a:t>   </a:t>
              </a:r>
              <a:r>
                <a:rPr lang="ja-JP" altLang="ja-JP" sz="1600" dirty="0">
                  <a:latin typeface="DENSO TP 2017 Regular" pitchFamily="34" charset="-128"/>
                  <a:ea typeface="DENSO TP 2017 Regular" pitchFamily="34" charset="-128"/>
                  <a:cs typeface="Times New Roman" pitchFamily="18" charset="0"/>
                </a:rPr>
                <a:t>はじめに</a:t>
              </a:r>
              <a:r>
                <a:rPr lang="en-US" altLang="ja-JP" sz="1600" dirty="0">
                  <a:latin typeface="DENSO TP 2017 Regular" pitchFamily="34" charset="-128"/>
                  <a:ea typeface="DENSO TP 2017 Regular" pitchFamily="34" charset="-128"/>
                  <a:cs typeface="Times New Roman" pitchFamily="18" charset="0"/>
                </a:rPr>
                <a:t>				   1</a:t>
              </a:r>
              <a:endParaRPr lang="en-US" altLang="ja-JP" sz="1600" dirty="0">
                <a:latin typeface="DENSO TP 2017 Regular" pitchFamily="34" charset="-128"/>
                <a:ea typeface="DENSO TP 2017 Regular" pitchFamily="34" charset="-128"/>
              </a:endParaRPr>
            </a:p>
            <a:p>
              <a:pPr marL="286952" lvl="1" eaLnBrk="0" fontAlgn="base">
                <a:lnSpc>
                  <a:spcPct val="200000"/>
                </a:lnSpc>
                <a:spcBef>
                  <a:spcPct val="0"/>
                </a:spcBef>
                <a:spcAft>
                  <a:spcPct val="0"/>
                </a:spcAft>
              </a:pPr>
              <a:r>
                <a:rPr lang="en-US" altLang="ja-JP" sz="1600" dirty="0">
                  <a:latin typeface="DENSO TP 2017 Regular" pitchFamily="34" charset="-128"/>
                  <a:ea typeface="DENSO TP 2017 Regular" pitchFamily="34" charset="-128"/>
                  <a:cs typeface="Times New Roman" pitchFamily="18" charset="0"/>
                </a:rPr>
                <a:t>II</a:t>
              </a:r>
              <a:r>
                <a:rPr lang="ja-JP" altLang="en-US" sz="1600" dirty="0">
                  <a:latin typeface="DENSO TP 2017 Regular" pitchFamily="34" charset="-128"/>
                  <a:ea typeface="DENSO TP 2017 Regular" pitchFamily="34" charset="-128"/>
                  <a:cs typeface="Times New Roman" pitchFamily="18" charset="0"/>
                </a:rPr>
                <a:t>．  デンソー基本理念、サステナビリティ方針　</a:t>
              </a:r>
              <a:r>
                <a:rPr lang="en-US" altLang="ja-JP" sz="1600" dirty="0">
                  <a:latin typeface="DENSO TP 2017 Regular" pitchFamily="34" charset="-128"/>
                  <a:ea typeface="DENSO TP 2017 Regular" pitchFamily="34" charset="-128"/>
                  <a:cs typeface="Times New Roman" pitchFamily="18" charset="0"/>
                </a:rPr>
                <a:t>  </a:t>
              </a:r>
              <a:r>
                <a:rPr lang="ja-JP" altLang="en-US" sz="1600" dirty="0">
                  <a:latin typeface="DENSO TP 2017 Regular" pitchFamily="34" charset="-128"/>
                  <a:ea typeface="DENSO TP 2017 Regular" pitchFamily="34" charset="-128"/>
                  <a:cs typeface="Times New Roman" pitchFamily="18" charset="0"/>
                </a:rPr>
                <a:t>２</a:t>
              </a:r>
              <a:r>
                <a:rPr lang="en-US" altLang="ja-JP" sz="1600" dirty="0">
                  <a:latin typeface="DENSO TP 2017 Regular" pitchFamily="34" charset="-128"/>
                  <a:ea typeface="DENSO TP 2017 Regular" pitchFamily="34" charset="-128"/>
                  <a:cs typeface="Times New Roman" pitchFamily="18" charset="0"/>
                </a:rPr>
                <a:t>-4</a:t>
              </a:r>
            </a:p>
            <a:p>
              <a:pPr marL="286952" eaLnBrk="0" fontAlgn="base" hangingPunct="0">
                <a:lnSpc>
                  <a:spcPct val="200000"/>
                </a:lnSpc>
                <a:spcBef>
                  <a:spcPct val="0"/>
                </a:spcBef>
                <a:spcAft>
                  <a:spcPct val="0"/>
                </a:spcAft>
              </a:pPr>
              <a:r>
                <a:rPr lang="en-US" altLang="ja-JP" sz="1600" dirty="0">
                  <a:latin typeface="DENSO TP 2017 Regular" pitchFamily="34" charset="-128"/>
                  <a:ea typeface="DENSO TP 2017 Regular" pitchFamily="34" charset="-128"/>
                  <a:cs typeface="Times New Roman" pitchFamily="18" charset="0"/>
                </a:rPr>
                <a:t>III</a:t>
              </a:r>
              <a:r>
                <a:rPr lang="ja-JP" altLang="en-US" sz="1600" dirty="0">
                  <a:latin typeface="DENSO TP 2017 Regular" pitchFamily="34" charset="-128"/>
                  <a:ea typeface="DENSO TP 2017 Regular" pitchFamily="34" charset="-128"/>
                  <a:cs typeface="Times New Roman" pitchFamily="18" charset="0"/>
                </a:rPr>
                <a:t>． デンソーの調達方針</a:t>
              </a:r>
              <a:r>
                <a:rPr lang="ja-JP" altLang="en-US" sz="1600" dirty="0">
                  <a:latin typeface="DENSO TP 2017 Regular" pitchFamily="34" charset="-128"/>
                  <a:ea typeface="DENSO TP 2017 Regular" pitchFamily="34" charset="-128"/>
                </a:rPr>
                <a:t>「基本的な考え方」</a:t>
              </a:r>
              <a:r>
                <a:rPr lang="ja-JP" altLang="en-US" sz="1600" dirty="0">
                  <a:latin typeface="DENSO TP 2017 Bold" pitchFamily="34" charset="-128"/>
                  <a:ea typeface="DENSO TP 2017 Bold" pitchFamily="34" charset="-128"/>
                </a:rPr>
                <a:t> </a:t>
              </a:r>
              <a:r>
                <a:rPr lang="en-US" altLang="ja-JP" sz="1600" dirty="0">
                  <a:latin typeface="DENSO TP 2017 Regular" pitchFamily="34" charset="-128"/>
                  <a:ea typeface="DENSO TP 2017 Regular" pitchFamily="34" charset="-128"/>
                  <a:cs typeface="Times New Roman" pitchFamily="18" charset="0"/>
                </a:rPr>
                <a:t>  	   5</a:t>
              </a:r>
              <a:endParaRPr lang="en-US" altLang="ja-JP" sz="1600" dirty="0">
                <a:latin typeface="DENSO TP 2017 Regular" pitchFamily="34" charset="-128"/>
                <a:ea typeface="DENSO TP 2017 Regular" pitchFamily="34" charset="-128"/>
              </a:endParaRPr>
            </a:p>
            <a:p>
              <a:pPr marL="286952" eaLnBrk="0" fontAlgn="base" hangingPunct="0">
                <a:lnSpc>
                  <a:spcPct val="200000"/>
                </a:lnSpc>
                <a:spcBef>
                  <a:spcPct val="0"/>
                </a:spcBef>
                <a:spcAft>
                  <a:spcPct val="0"/>
                </a:spcAft>
              </a:pPr>
              <a:r>
                <a:rPr lang="en-US" altLang="ja-JP" sz="1600" dirty="0">
                  <a:latin typeface="DENSO TP 2017 Regular" pitchFamily="34" charset="-128"/>
                  <a:ea typeface="DENSO TP 2017 Regular" pitchFamily="34" charset="-128"/>
                  <a:cs typeface="Times New Roman" pitchFamily="18" charset="0"/>
                </a:rPr>
                <a:t>IV</a:t>
              </a:r>
              <a:r>
                <a:rPr lang="ja-JP" altLang="en-US" sz="1600" dirty="0">
                  <a:latin typeface="DENSO TP 2017 Regular" pitchFamily="34" charset="-128"/>
                  <a:ea typeface="DENSO TP 2017 Regular" pitchFamily="34" charset="-128"/>
                  <a:cs typeface="Times New Roman" pitchFamily="18" charset="0"/>
                </a:rPr>
                <a:t> ．サプライヤー・サステナビリティガイドライン</a:t>
              </a:r>
              <a:r>
                <a:rPr lang="en-US" altLang="ja-JP" sz="1600" dirty="0">
                  <a:latin typeface="DENSO TP 2017 Regular" pitchFamily="34" charset="-128"/>
                  <a:ea typeface="DENSO TP 2017 Regular" pitchFamily="34" charset="-128"/>
                  <a:cs typeface="Times New Roman" pitchFamily="18" charset="0"/>
                </a:rPr>
                <a:t>	</a:t>
              </a:r>
            </a:p>
          </p:txBody>
        </p:sp>
        <p:sp>
          <p:nvSpPr>
            <p:cNvPr id="6" name="テキスト ボックス 5"/>
            <p:cNvSpPr txBox="1"/>
            <p:nvPr/>
          </p:nvSpPr>
          <p:spPr>
            <a:xfrm>
              <a:off x="1453022" y="3778264"/>
              <a:ext cx="203674" cy="764154"/>
            </a:xfrm>
            <a:prstGeom prst="rect">
              <a:avLst/>
            </a:prstGeom>
            <a:noFill/>
          </p:spPr>
          <p:txBody>
            <a:bodyPr wrap="none" lIns="99569" tIns="49785" rIns="99569" bIns="49785" rtlCol="0">
              <a:spAutoFit/>
            </a:bodyPr>
            <a:lstStyle/>
            <a:p>
              <a:pPr marL="91618" indent="-91618">
                <a:lnSpc>
                  <a:spcPct val="150000"/>
                </a:lnSpc>
              </a:pPr>
              <a:endParaRPr lang="ja-JP" altLang="en-US" sz="1700" dirty="0">
                <a:latin typeface="DENSO TP 2017 Regular" pitchFamily="34" charset="-128"/>
                <a:ea typeface="DENSO TP 2017 Regular" pitchFamily="34" charset="-128"/>
              </a:endParaRPr>
            </a:p>
            <a:p>
              <a:endParaRPr lang="ja-JP" altLang="en-US" sz="1700" dirty="0">
                <a:latin typeface="DENSO TP 2017 Regular" pitchFamily="34" charset="-128"/>
                <a:ea typeface="DENSO TP 2017 Regular" pitchFamily="34" charset="-128"/>
              </a:endParaRPr>
            </a:p>
          </p:txBody>
        </p:sp>
        <p:sp>
          <p:nvSpPr>
            <p:cNvPr id="3" name="テキスト ボックス 2"/>
            <p:cNvSpPr txBox="1"/>
            <p:nvPr/>
          </p:nvSpPr>
          <p:spPr>
            <a:xfrm>
              <a:off x="684287" y="2908573"/>
              <a:ext cx="5760640" cy="4431983"/>
            </a:xfrm>
            <a:prstGeom prst="rect">
              <a:avLst/>
            </a:prstGeom>
            <a:noFill/>
          </p:spPr>
          <p:txBody>
            <a:bodyPr wrap="square" rtlCol="0">
              <a:spAutoFit/>
            </a:bodyPr>
            <a:lstStyle/>
            <a:p>
              <a:pPr marL="1152525" indent="-342900" eaLnBrk="0" fontAlgn="base" hangingPunct="0">
                <a:lnSpc>
                  <a:spcPts val="3000"/>
                </a:lnSpc>
                <a:spcAft>
                  <a:spcPct val="0"/>
                </a:spcAft>
                <a:buAutoNum type="arabicPeriod"/>
              </a:pPr>
              <a:r>
                <a:rPr lang="ja-JP" altLang="ja-JP" sz="1600" dirty="0">
                  <a:latin typeface="DENSO TP 2017 Regular" pitchFamily="34" charset="-128"/>
                  <a:ea typeface="DENSO TP 2017 Regular" pitchFamily="34" charset="-128"/>
                </a:rPr>
                <a:t>安全・品質</a:t>
              </a:r>
              <a:endParaRPr lang="en-US" altLang="ja-JP" sz="1600" dirty="0">
                <a:latin typeface="DENSO TP 2017 Regular" pitchFamily="34" charset="-128"/>
                <a:ea typeface="DENSO TP 2017 Regular" pitchFamily="34" charset="-128"/>
              </a:endParaRPr>
            </a:p>
            <a:p>
              <a:pPr marL="1152525" indent="-374650" eaLnBrk="0" fontAlgn="base" hangingPunct="0">
                <a:lnSpc>
                  <a:spcPts val="3000"/>
                </a:lnSpc>
                <a:spcAft>
                  <a:spcPct val="0"/>
                </a:spcAft>
                <a:buAutoNum type="arabicPeriod"/>
              </a:pPr>
              <a:r>
                <a:rPr lang="ja-JP" altLang="ja-JP" sz="1600" dirty="0">
                  <a:latin typeface="DENSO TP 2017 Regular" pitchFamily="34" charset="-128"/>
                  <a:ea typeface="DENSO TP 2017 Regular" pitchFamily="34" charset="-128"/>
                </a:rPr>
                <a:t>人権・労働</a:t>
              </a:r>
              <a:endParaRPr lang="en-US" altLang="ja-JP" sz="1600" dirty="0">
                <a:latin typeface="DENSO TP 2017 Regular" pitchFamily="34" charset="-128"/>
                <a:ea typeface="DENSO TP 2017 Regular" pitchFamily="34" charset="-128"/>
              </a:endParaRPr>
            </a:p>
            <a:p>
              <a:pPr marL="1152525" indent="-381000" eaLnBrk="0" fontAlgn="base" hangingPunct="0">
                <a:lnSpc>
                  <a:spcPts val="3000"/>
                </a:lnSpc>
                <a:spcAft>
                  <a:spcPct val="0"/>
                </a:spcAft>
                <a:buAutoNum type="arabicPeriod"/>
              </a:pPr>
              <a:r>
                <a:rPr lang="ja-JP" altLang="ja-JP" sz="1600" dirty="0">
                  <a:latin typeface="DENSO TP 2017 Regular" pitchFamily="34" charset="-128"/>
                  <a:ea typeface="DENSO TP 2017 Regular" pitchFamily="34" charset="-128"/>
                </a:rPr>
                <a:t>環境</a:t>
              </a:r>
              <a:endParaRPr lang="en-US" altLang="ja-JP" sz="1600" dirty="0">
                <a:latin typeface="DENSO TP 2017 Regular" pitchFamily="34" charset="-128"/>
                <a:ea typeface="DENSO TP 2017 Regular" pitchFamily="34" charset="-128"/>
              </a:endParaRPr>
            </a:p>
            <a:p>
              <a:pPr marL="1152525" indent="-395288" eaLnBrk="0" fontAlgn="base" hangingPunct="0">
                <a:lnSpc>
                  <a:spcPts val="3000"/>
                </a:lnSpc>
                <a:spcAft>
                  <a:spcPct val="0"/>
                </a:spcAft>
                <a:buAutoNum type="arabicPeriod"/>
              </a:pPr>
              <a:r>
                <a:rPr lang="ja-JP" altLang="ja-JP" sz="1600" dirty="0">
                  <a:latin typeface="DENSO TP 2017 Regular" pitchFamily="34" charset="-128"/>
                  <a:ea typeface="DENSO TP 2017 Regular" pitchFamily="34" charset="-128"/>
                </a:rPr>
                <a:t>コンプライアンス</a:t>
              </a:r>
              <a:endParaRPr lang="en-US" altLang="ja-JP" sz="1600" dirty="0">
                <a:latin typeface="DENSO TP 2017 Regular" pitchFamily="34" charset="-128"/>
                <a:ea typeface="DENSO TP 2017 Regular" pitchFamily="34" charset="-128"/>
              </a:endParaRPr>
            </a:p>
            <a:p>
              <a:pPr marL="1152525" indent="-385763" eaLnBrk="0" fontAlgn="base" hangingPunct="0">
                <a:lnSpc>
                  <a:spcPts val="3000"/>
                </a:lnSpc>
                <a:spcAft>
                  <a:spcPct val="0"/>
                </a:spcAft>
                <a:buAutoNum type="arabicPeriod"/>
              </a:pPr>
              <a:r>
                <a:rPr lang="ja-JP" altLang="ja-JP" sz="1600" dirty="0">
                  <a:latin typeface="DENSO TP 2017 Regular" pitchFamily="34" charset="-128"/>
                  <a:ea typeface="DENSO TP 2017 Regular" pitchFamily="34" charset="-128"/>
                </a:rPr>
                <a:t>情報開示</a:t>
              </a:r>
              <a:r>
                <a:rPr lang="en-US" altLang="ja-JP" sz="1600" dirty="0">
                  <a:latin typeface="DENSO TP 2017 Regular" pitchFamily="34" charset="-128"/>
                  <a:ea typeface="DENSO TP 2017 Regular" pitchFamily="34" charset="-128"/>
                </a:rPr>
                <a:t>	</a:t>
              </a:r>
            </a:p>
            <a:p>
              <a:pPr marL="1152525" indent="-390525" eaLnBrk="0" fontAlgn="base" hangingPunct="0">
                <a:lnSpc>
                  <a:spcPts val="3000"/>
                </a:lnSpc>
                <a:spcAft>
                  <a:spcPct val="0"/>
                </a:spcAft>
                <a:buAutoNum type="arabicPeriod"/>
              </a:pPr>
              <a:r>
                <a:rPr lang="ja-JP" altLang="ja-JP" sz="1600" dirty="0">
                  <a:latin typeface="DENSO TP 2017 Regular" pitchFamily="34" charset="-128"/>
                  <a:ea typeface="DENSO TP 2017 Regular" pitchFamily="34" charset="-128"/>
                </a:rPr>
                <a:t>リスクマネジメント</a:t>
              </a:r>
              <a:endParaRPr lang="en-US" altLang="ja-JP" sz="1600" dirty="0">
                <a:latin typeface="DENSO TP 2017 Regular" pitchFamily="34" charset="-128"/>
                <a:ea typeface="DENSO TP 2017 Regular" pitchFamily="34" charset="-128"/>
              </a:endParaRPr>
            </a:p>
            <a:p>
              <a:pPr marL="1152525" indent="-374650" eaLnBrk="0" fontAlgn="base" hangingPunct="0">
                <a:lnSpc>
                  <a:spcPts val="3000"/>
                </a:lnSpc>
                <a:spcAft>
                  <a:spcPct val="0"/>
                </a:spcAft>
                <a:buAutoNum type="arabicPeriod"/>
              </a:pPr>
              <a:r>
                <a:rPr lang="ja-JP" altLang="ja-JP" sz="1600" dirty="0">
                  <a:latin typeface="DENSO TP 2017 Regular" pitchFamily="34" charset="-128"/>
                  <a:ea typeface="DENSO TP 2017 Regular" pitchFamily="34" charset="-128"/>
                </a:rPr>
                <a:t>責任ある資源･原材料調達</a:t>
              </a:r>
              <a:endParaRPr lang="en-US" altLang="ja-JP" sz="1600" dirty="0">
                <a:latin typeface="DENSO TP 2017 Regular" pitchFamily="34" charset="-128"/>
                <a:ea typeface="DENSO TP 2017 Regular" pitchFamily="34" charset="-128"/>
              </a:endParaRPr>
            </a:p>
            <a:p>
              <a:pPr marL="1152525" indent="-395288" eaLnBrk="0" fontAlgn="base" hangingPunct="0">
                <a:lnSpc>
                  <a:spcPts val="3000"/>
                </a:lnSpc>
                <a:spcAft>
                  <a:spcPct val="0"/>
                </a:spcAft>
                <a:buAutoNum type="arabicPeriod"/>
              </a:pPr>
              <a:r>
                <a:rPr lang="ja-JP" altLang="ja-JP" sz="1600" dirty="0">
                  <a:latin typeface="DENSO TP 2017 Regular" pitchFamily="34" charset="-128"/>
                  <a:ea typeface="DENSO TP 2017 Regular" pitchFamily="34" charset="-128"/>
                </a:rPr>
                <a:t>社会貢献</a:t>
              </a:r>
              <a:r>
                <a:rPr lang="en-US" altLang="ja-JP" sz="1600" dirty="0">
                  <a:latin typeface="DENSO TP 2017 Regular" pitchFamily="34" charset="-128"/>
                  <a:ea typeface="DENSO TP 2017 Regular" pitchFamily="34" charset="-128"/>
                </a:rPr>
                <a:t>	</a:t>
              </a:r>
            </a:p>
            <a:p>
              <a:pPr marL="1152525" indent="-385763" eaLnBrk="0" fontAlgn="base" hangingPunct="0">
                <a:lnSpc>
                  <a:spcPts val="3000"/>
                </a:lnSpc>
                <a:spcAft>
                  <a:spcPct val="0"/>
                </a:spcAft>
                <a:buAutoNum type="arabicPeriod"/>
              </a:pPr>
              <a:r>
                <a:rPr lang="ja-JP" altLang="ja-JP" sz="1600" dirty="0">
                  <a:latin typeface="DENSO TP 2017 Regular" pitchFamily="34" charset="-128"/>
                  <a:ea typeface="DENSO TP 2017 Regular" pitchFamily="34" charset="-128"/>
                </a:rPr>
                <a:t>皆様の</a:t>
              </a:r>
              <a:r>
                <a:rPr lang="ja-JP" altLang="en-US" sz="1600" dirty="0">
                  <a:latin typeface="DENSO TP 2017 Regular" pitchFamily="34" charset="-128"/>
                  <a:ea typeface="DENSO TP 2017 Regular" pitchFamily="34" charset="-128"/>
                </a:rPr>
                <a:t>サプライヤー</a:t>
              </a:r>
              <a:r>
                <a:rPr lang="ja-JP" altLang="ja-JP" sz="1600" dirty="0">
                  <a:latin typeface="DENSO TP 2017 Regular" pitchFamily="34" charset="-128"/>
                  <a:ea typeface="DENSO TP 2017 Regular" pitchFamily="34" charset="-128"/>
                </a:rPr>
                <a:t>様への展開</a:t>
              </a:r>
              <a:r>
                <a:rPr lang="en-US" altLang="ja-JP" sz="1600" dirty="0">
                  <a:latin typeface="DENSO TP 2017 Regular" pitchFamily="34" charset="-128"/>
                  <a:ea typeface="DENSO TP 2017 Regular" pitchFamily="34" charset="-128"/>
                </a:rPr>
                <a:t>		</a:t>
              </a:r>
              <a:endParaRPr lang="ja-JP" altLang="ja-JP" sz="1600" dirty="0">
                <a:latin typeface="DENSO TP 2017 Regular" pitchFamily="34" charset="-128"/>
                <a:ea typeface="DENSO TP 2017 Regular" pitchFamily="34" charset="-128"/>
              </a:endParaRPr>
            </a:p>
            <a:p>
              <a:r>
                <a:rPr kumimoji="1" lang="ja-JP" altLang="en-US" sz="1600" dirty="0"/>
                <a:t>　　</a:t>
              </a:r>
              <a:endParaRPr lang="ja-JP" altLang="en-US" sz="1600" dirty="0">
                <a:latin typeface="DENSO TP 2017 Regular" pitchFamily="34" charset="-128"/>
                <a:ea typeface="DENSO TP 2017 Regular" pitchFamily="34" charset="-128"/>
              </a:endParaRPr>
            </a:p>
            <a:p>
              <a:r>
                <a:rPr lang="ja-JP" altLang="en-US" sz="1600" dirty="0">
                  <a:latin typeface="DENSO TP 2017 Regular" pitchFamily="34" charset="-128"/>
                  <a:ea typeface="DENSO TP 2017 Regular" pitchFamily="34" charset="-128"/>
                </a:rPr>
                <a:t>　 　本ガイドライン順守について　  　　　　　　　　    </a:t>
              </a:r>
              <a:r>
                <a:rPr lang="en-US" altLang="ja-JP" sz="1600" dirty="0">
                  <a:latin typeface="DENSO TP 2017 Regular" pitchFamily="34" charset="-128"/>
                  <a:ea typeface="DENSO TP 2017 Regular" pitchFamily="34" charset="-128"/>
                </a:rPr>
                <a:t>12</a:t>
              </a:r>
              <a:r>
                <a:rPr lang="ja-JP" altLang="en-US" sz="1600" dirty="0">
                  <a:latin typeface="DENSO TP 2017 Regular" pitchFamily="34" charset="-128"/>
                  <a:ea typeface="DENSO TP 2017 Regular" pitchFamily="34" charset="-128"/>
                </a:rPr>
                <a:t>　　　</a:t>
              </a:r>
              <a:endParaRPr kumimoji="1" lang="ja-JP" altLang="en-US" sz="1600" dirty="0"/>
            </a:p>
          </p:txBody>
        </p:sp>
        <p:sp>
          <p:nvSpPr>
            <p:cNvPr id="7" name="テキスト ボックス 6"/>
            <p:cNvSpPr txBox="1"/>
            <p:nvPr/>
          </p:nvSpPr>
          <p:spPr>
            <a:xfrm>
              <a:off x="5724847" y="2908573"/>
              <a:ext cx="792088" cy="3554819"/>
            </a:xfrm>
            <a:prstGeom prst="rect">
              <a:avLst/>
            </a:prstGeom>
            <a:noFill/>
          </p:spPr>
          <p:txBody>
            <a:bodyPr wrap="square" rtlCol="0">
              <a:spAutoFit/>
            </a:bodyPr>
            <a:lstStyle/>
            <a:p>
              <a:pPr marL="893763" indent="-893763" algn="ctr" eaLnBrk="0" fontAlgn="base" hangingPunct="0">
                <a:lnSpc>
                  <a:spcPts val="3000"/>
                </a:lnSpc>
                <a:spcAft>
                  <a:spcPct val="0"/>
                </a:spcAft>
              </a:pPr>
              <a:r>
                <a:rPr lang="en-US" altLang="ja-JP" sz="1600" dirty="0">
                  <a:latin typeface="DENSO TP 2017 Regular" pitchFamily="34" charset="-128"/>
                  <a:ea typeface="DENSO TP 2017 Regular" pitchFamily="34" charset="-128"/>
                </a:rPr>
                <a:t>6</a:t>
              </a:r>
            </a:p>
            <a:p>
              <a:pPr algn="ctr" eaLnBrk="0" fontAlgn="base" hangingPunct="0">
                <a:lnSpc>
                  <a:spcPts val="3000"/>
                </a:lnSpc>
                <a:spcAft>
                  <a:spcPct val="0"/>
                </a:spcAft>
              </a:pPr>
              <a:r>
                <a:rPr lang="en-US" altLang="ja-JP" sz="1600" dirty="0">
                  <a:latin typeface="DENSO TP 2017 Regular" pitchFamily="34" charset="-128"/>
                  <a:ea typeface="DENSO TP 2017 Regular" pitchFamily="34" charset="-128"/>
                </a:rPr>
                <a:t>7-8</a:t>
              </a:r>
            </a:p>
            <a:p>
              <a:pPr marL="893763" indent="-893763" algn="ctr" eaLnBrk="0" fontAlgn="base" hangingPunct="0">
                <a:lnSpc>
                  <a:spcPts val="3000"/>
                </a:lnSpc>
                <a:spcAft>
                  <a:spcPct val="0"/>
                </a:spcAft>
              </a:pPr>
              <a:r>
                <a:rPr lang="ja-JP" altLang="en-US" sz="1600" dirty="0">
                  <a:latin typeface="DENSO TP 2017 Regular" pitchFamily="34" charset="-128"/>
                  <a:ea typeface="DENSO TP 2017 Regular" pitchFamily="34" charset="-128"/>
                </a:rPr>
                <a:t>９</a:t>
              </a:r>
              <a:endParaRPr lang="en-US" altLang="ja-JP" sz="1600" dirty="0">
                <a:latin typeface="DENSO TP 2017 Regular" pitchFamily="34" charset="-128"/>
                <a:ea typeface="DENSO TP 2017 Regular" pitchFamily="34" charset="-128"/>
              </a:endParaRPr>
            </a:p>
            <a:p>
              <a:pPr algn="ctr" eaLnBrk="0" fontAlgn="base" hangingPunct="0">
                <a:lnSpc>
                  <a:spcPts val="3000"/>
                </a:lnSpc>
                <a:spcAft>
                  <a:spcPct val="0"/>
                </a:spcAft>
              </a:pPr>
              <a:r>
                <a:rPr lang="en-US" altLang="ja-JP" sz="1600" dirty="0">
                  <a:latin typeface="DENSO TP 2017 Regular" pitchFamily="34" charset="-128"/>
                  <a:ea typeface="DENSO TP 2017 Regular" pitchFamily="34" charset="-128"/>
                </a:rPr>
                <a:t>10</a:t>
              </a:r>
            </a:p>
            <a:p>
              <a:pPr marL="893763" indent="-893763" algn="ctr" eaLnBrk="0" fontAlgn="base" hangingPunct="0">
                <a:lnSpc>
                  <a:spcPts val="3000"/>
                </a:lnSpc>
                <a:spcAft>
                  <a:spcPct val="0"/>
                </a:spcAft>
              </a:pPr>
              <a:r>
                <a:rPr lang="en-US" altLang="ja-JP" sz="1600" dirty="0">
                  <a:latin typeface="DENSO TP 2017 Regular" pitchFamily="34" charset="-128"/>
                  <a:ea typeface="DENSO TP 2017 Regular" pitchFamily="34" charset="-128"/>
                </a:rPr>
                <a:t>11</a:t>
              </a:r>
            </a:p>
            <a:p>
              <a:pPr marL="893763" indent="-893763" algn="ctr" eaLnBrk="0" fontAlgn="base" hangingPunct="0">
                <a:lnSpc>
                  <a:spcPts val="3000"/>
                </a:lnSpc>
                <a:spcAft>
                  <a:spcPct val="0"/>
                </a:spcAft>
              </a:pPr>
              <a:r>
                <a:rPr lang="en-US" altLang="ja-JP" sz="1600" dirty="0">
                  <a:latin typeface="DENSO TP 2017 Regular" pitchFamily="34" charset="-128"/>
                  <a:ea typeface="DENSO TP 2017 Regular" pitchFamily="34" charset="-128"/>
                </a:rPr>
                <a:t>11</a:t>
              </a:r>
            </a:p>
            <a:p>
              <a:pPr marL="893763" indent="-893763" algn="ctr" eaLnBrk="0" fontAlgn="base" hangingPunct="0">
                <a:lnSpc>
                  <a:spcPts val="3000"/>
                </a:lnSpc>
                <a:spcAft>
                  <a:spcPct val="0"/>
                </a:spcAft>
              </a:pPr>
              <a:r>
                <a:rPr lang="en-US" altLang="ja-JP" sz="1600" dirty="0">
                  <a:latin typeface="DENSO TP 2017 Regular" pitchFamily="34" charset="-128"/>
                  <a:ea typeface="DENSO TP 2017 Regular" pitchFamily="34" charset="-128"/>
                </a:rPr>
                <a:t>11</a:t>
              </a:r>
            </a:p>
            <a:p>
              <a:pPr marL="893763" indent="-893763" algn="ctr" eaLnBrk="0" fontAlgn="base" hangingPunct="0">
                <a:lnSpc>
                  <a:spcPts val="3000"/>
                </a:lnSpc>
                <a:spcAft>
                  <a:spcPct val="0"/>
                </a:spcAft>
              </a:pPr>
              <a:r>
                <a:rPr lang="en-US" altLang="ja-JP" sz="1600" dirty="0">
                  <a:latin typeface="DENSO TP 2017 Regular" pitchFamily="34" charset="-128"/>
                  <a:ea typeface="DENSO TP 2017 Regular" pitchFamily="34" charset="-128"/>
                </a:rPr>
                <a:t>11</a:t>
              </a:r>
            </a:p>
            <a:p>
              <a:pPr marL="893763" indent="-893763" algn="ctr" eaLnBrk="0" fontAlgn="base" hangingPunct="0">
                <a:lnSpc>
                  <a:spcPts val="3000"/>
                </a:lnSpc>
                <a:spcAft>
                  <a:spcPct val="0"/>
                </a:spcAft>
              </a:pPr>
              <a:r>
                <a:rPr lang="en-US" altLang="ja-JP" sz="1600" dirty="0">
                  <a:latin typeface="DENSO TP 2017 Regular" pitchFamily="34" charset="-128"/>
                  <a:ea typeface="DENSO TP 2017 Regular" pitchFamily="34" charset="-128"/>
                </a:rPr>
                <a:t>12</a:t>
              </a:r>
              <a:endParaRPr lang="ja-JP" altLang="ja-JP" sz="1600" dirty="0">
                <a:latin typeface="DENSO TP 2017 Regular" pitchFamily="34" charset="-128"/>
                <a:ea typeface="DENSO TP 2017 Regular" pitchFamily="34" charset="-128"/>
              </a:endParaRPr>
            </a:p>
          </p:txBody>
        </p:sp>
      </p:grpSp>
    </p:spTree>
    <p:extLst>
      <p:ext uri="{BB962C8B-B14F-4D97-AF65-F5344CB8AC3E}">
        <p14:creationId xmlns:p14="http://schemas.microsoft.com/office/powerpoint/2010/main" val="1478589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テキスト ボックス 3"/>
          <p:cNvSpPr txBox="1"/>
          <p:nvPr/>
        </p:nvSpPr>
        <p:spPr>
          <a:xfrm>
            <a:off x="635891" y="969410"/>
            <a:ext cx="6913563" cy="365465"/>
          </a:xfrm>
          <a:prstGeom prst="rect">
            <a:avLst/>
          </a:prstGeom>
          <a:noFill/>
        </p:spPr>
        <p:txBody>
          <a:bodyPr wrap="square" lIns="99569" tIns="49785" rIns="99569" bIns="49785" rtlCol="0">
            <a:spAutoFit/>
          </a:bodyPr>
          <a:lstStyle/>
          <a:p>
            <a:pPr indent="63500"/>
            <a:r>
              <a:rPr lang="en-US" altLang="ja-JP" sz="1700" dirty="0">
                <a:latin typeface="DENSO TP 2017 Bold" pitchFamily="34" charset="-128"/>
                <a:ea typeface="DENSO TP 2017 Bold" pitchFamily="34" charset="-128"/>
              </a:rPr>
              <a:t>I</a:t>
            </a:r>
            <a:r>
              <a:rPr lang="ja-JP" altLang="ja-JP" sz="1700" dirty="0">
                <a:latin typeface="DENSO TP 2017 Bold" pitchFamily="34" charset="-128"/>
                <a:ea typeface="DENSO TP 2017 Bold" pitchFamily="34" charset="-128"/>
              </a:rPr>
              <a:t>．はじめに</a:t>
            </a:r>
          </a:p>
        </p:txBody>
      </p:sp>
      <p:sp>
        <p:nvSpPr>
          <p:cNvPr id="5" name="テキスト ボックス 4"/>
          <p:cNvSpPr txBox="1"/>
          <p:nvPr/>
        </p:nvSpPr>
        <p:spPr>
          <a:xfrm>
            <a:off x="4689021" y="8444422"/>
            <a:ext cx="2521058" cy="1229056"/>
          </a:xfrm>
          <a:prstGeom prst="rect">
            <a:avLst/>
          </a:prstGeom>
          <a:noFill/>
        </p:spPr>
        <p:txBody>
          <a:bodyPr wrap="square" lIns="99569" tIns="49785" rIns="99569" bIns="49785" rtlCol="0">
            <a:spAutoFit/>
          </a:bodyPr>
          <a:lstStyle/>
          <a:p>
            <a:pPr>
              <a:lnSpc>
                <a:spcPts val="2178"/>
              </a:lnSpc>
            </a:pPr>
            <a:r>
              <a:rPr lang="en-US" altLang="ja-JP" sz="1300" dirty="0">
                <a:latin typeface="DENSO TP 2017 Regular" pitchFamily="34" charset="-128"/>
                <a:ea typeface="DENSO TP 2017 Regular" pitchFamily="34" charset="-128"/>
              </a:rPr>
              <a:t>2025</a:t>
            </a:r>
            <a:r>
              <a:rPr lang="ja-JP" altLang="ja-JP" sz="1300" dirty="0">
                <a:latin typeface="DENSO TP 2017 Regular" pitchFamily="34" charset="-128"/>
                <a:ea typeface="DENSO TP 2017 Regular" pitchFamily="34" charset="-128"/>
              </a:rPr>
              <a:t>年</a:t>
            </a:r>
            <a:r>
              <a:rPr lang="en-US" altLang="ja-JP" sz="1300" dirty="0">
                <a:latin typeface="DENSO TP 2017 Regular" pitchFamily="34" charset="-128"/>
                <a:ea typeface="DENSO TP 2017 Regular" pitchFamily="34" charset="-128"/>
              </a:rPr>
              <a:t>1</a:t>
            </a:r>
            <a:r>
              <a:rPr lang="ja-JP" altLang="ja-JP" sz="1300" dirty="0">
                <a:latin typeface="DENSO TP 2017 Regular" pitchFamily="34" charset="-128"/>
                <a:ea typeface="DENSO TP 2017 Regular" pitchFamily="34" charset="-128"/>
              </a:rPr>
              <a:t>月</a:t>
            </a:r>
          </a:p>
          <a:p>
            <a:pPr>
              <a:lnSpc>
                <a:spcPts val="2178"/>
              </a:lnSpc>
            </a:pPr>
            <a:r>
              <a:rPr lang="ja-JP" altLang="en-US" sz="1300" dirty="0">
                <a:latin typeface="DENSO TP 2017 Regular" pitchFamily="34" charset="-128"/>
                <a:ea typeface="DENSO TP 2017 Regular" pitchFamily="34" charset="-128"/>
              </a:rPr>
              <a:t>株式会社 </a:t>
            </a:r>
            <a:r>
              <a:rPr lang="ja-JP" altLang="ja-JP" sz="1300" dirty="0">
                <a:latin typeface="DENSO TP 2017 Regular" pitchFamily="34" charset="-128"/>
                <a:ea typeface="DENSO TP 2017 Regular" pitchFamily="34" charset="-128"/>
              </a:rPr>
              <a:t>デンソー　</a:t>
            </a:r>
          </a:p>
          <a:p>
            <a:pPr>
              <a:lnSpc>
                <a:spcPts val="2178"/>
              </a:lnSpc>
            </a:pPr>
            <a:r>
              <a:rPr lang="ja-JP" altLang="en-US" sz="1300" dirty="0">
                <a:latin typeface="DENSO TP 2017 Regular" pitchFamily="34" charset="-128"/>
                <a:ea typeface="DENSO TP 2017 Regular" pitchFamily="34" charset="-128"/>
              </a:rPr>
              <a:t>調達グループ長</a:t>
            </a:r>
            <a:endParaRPr lang="en-US" altLang="ja-JP" sz="1300" dirty="0">
              <a:latin typeface="DENSO TP 2017 Regular" pitchFamily="34" charset="-128"/>
              <a:ea typeface="DENSO TP 2017 Regular" pitchFamily="34" charset="-128"/>
            </a:endParaRPr>
          </a:p>
          <a:p>
            <a:pPr>
              <a:lnSpc>
                <a:spcPts val="2178"/>
              </a:lnSpc>
            </a:pPr>
            <a:r>
              <a:rPr lang="ja-JP" altLang="en-US" dirty="0">
                <a:latin typeface="DENSO TP 2017 Regular" pitchFamily="34" charset="-128"/>
                <a:ea typeface="DENSO TP 2017 Regular" pitchFamily="34" charset="-128"/>
              </a:rPr>
              <a:t>海老原　次郎　</a:t>
            </a:r>
            <a:endParaRPr lang="en-US" altLang="ja-JP" sz="1900" dirty="0">
              <a:latin typeface="DENSO TP 2017 Regular" pitchFamily="34" charset="-128"/>
              <a:ea typeface="DENSO TP 2017 Regular" pitchFamily="34" charset="-128"/>
            </a:endParaRPr>
          </a:p>
        </p:txBody>
      </p:sp>
      <p:pic>
        <p:nvPicPr>
          <p:cNvPr id="6" name="図 5"/>
          <p:cNvPicPr>
            <a:picLocks noChangeAspect="1"/>
          </p:cNvPicPr>
          <p:nvPr/>
        </p:nvPicPr>
        <p:blipFill rotWithShape="1">
          <a:blip r:embed="rId2" cstate="print">
            <a:extLst>
              <a:ext uri="{28A0092B-C50C-407E-A947-70E740481C1C}">
                <a14:useLocalDpi xmlns:a14="http://schemas.microsoft.com/office/drawing/2010/main" val="0"/>
              </a:ext>
            </a:extLst>
          </a:blip>
          <a:srcRect l="36937" t="16988" r="56370" b="69878"/>
          <a:stretch/>
        </p:blipFill>
        <p:spPr>
          <a:xfrm>
            <a:off x="2179618" y="0"/>
            <a:ext cx="697318" cy="972320"/>
          </a:xfrm>
          <a:prstGeom prst="rect">
            <a:avLst/>
          </a:prstGeom>
        </p:spPr>
      </p:pic>
      <p:sp>
        <p:nvSpPr>
          <p:cNvPr id="7" name="テキスト ボックス 6"/>
          <p:cNvSpPr txBox="1"/>
          <p:nvPr/>
        </p:nvSpPr>
        <p:spPr>
          <a:xfrm>
            <a:off x="684287" y="1913747"/>
            <a:ext cx="6192688" cy="6269411"/>
          </a:xfrm>
          <a:prstGeom prst="rect">
            <a:avLst/>
          </a:prstGeom>
          <a:noFill/>
        </p:spPr>
        <p:txBody>
          <a:bodyPr wrap="square" lIns="99569" tIns="49785" rIns="99569" bIns="49785" rtlCol="0">
            <a:spAutoFit/>
          </a:bodyPr>
          <a:lstStyle/>
          <a:p>
            <a:pPr indent="195336" algn="just">
              <a:lnSpc>
                <a:spcPts val="2178"/>
              </a:lnSpc>
            </a:pPr>
            <a:r>
              <a:rPr lang="en-US" altLang="ja-JP" sz="1200" dirty="0">
                <a:latin typeface="DENSO TP 2017 Regular" pitchFamily="34" charset="-128"/>
                <a:ea typeface="DENSO TP 2017 Regular" pitchFamily="34" charset="-128"/>
              </a:rPr>
              <a:t>1949</a:t>
            </a:r>
            <a:r>
              <a:rPr lang="ja-JP" altLang="ja-JP" sz="1200" dirty="0">
                <a:latin typeface="DENSO TP 2017 Regular" pitchFamily="34" charset="-128"/>
                <a:ea typeface="DENSO TP 2017 Regular" pitchFamily="34" charset="-128"/>
              </a:rPr>
              <a:t>年の創業以来、私たち株式会社デンソー及びそのグループ会社は、各国・地域での誠実な企業行動を通じて、社会の持続的な発展に貢献することに努めて参りました。</a:t>
            </a:r>
          </a:p>
          <a:p>
            <a:pPr indent="195336" algn="just">
              <a:lnSpc>
                <a:spcPts val="2178"/>
              </a:lnSpc>
            </a:pPr>
            <a:r>
              <a:rPr lang="en-US" altLang="ja-JP" sz="1200" dirty="0">
                <a:latin typeface="DENSO TP 2017 Regular" pitchFamily="34" charset="-128"/>
                <a:ea typeface="DENSO TP 2017 Regular" pitchFamily="34" charset="-128"/>
              </a:rPr>
              <a:t> </a:t>
            </a:r>
            <a:endParaRPr lang="ja-JP" altLang="ja-JP" sz="1200" dirty="0">
              <a:latin typeface="DENSO TP 2017 Regular" pitchFamily="34" charset="-128"/>
              <a:ea typeface="DENSO TP 2017 Regular" pitchFamily="34" charset="-128"/>
            </a:endParaRPr>
          </a:p>
          <a:p>
            <a:pPr indent="195336" algn="just">
              <a:lnSpc>
                <a:spcPts val="2178"/>
              </a:lnSpc>
            </a:pPr>
            <a:r>
              <a:rPr lang="ja-JP" altLang="ja-JP" sz="1200" dirty="0">
                <a:latin typeface="DENSO TP 2017 Regular" pitchFamily="34" charset="-128"/>
                <a:ea typeface="DENSO TP 2017 Regular" pitchFamily="34" charset="-128"/>
              </a:rPr>
              <a:t>そして、その貢献に向けて、私たちがどのような企業でありたいかを明示した経営理念</a:t>
            </a:r>
            <a:r>
              <a:rPr lang="ja-JP" altLang="en-US" sz="1200" dirty="0">
                <a:latin typeface="DENSO TP 2017 Regular" pitchFamily="34" charset="-128"/>
                <a:ea typeface="DENSO TP 2017 Regular" pitchFamily="34" charset="-128"/>
              </a:rPr>
              <a:t>「社是」や</a:t>
            </a:r>
            <a:r>
              <a:rPr lang="ja-JP" altLang="ja-JP" sz="1200" dirty="0">
                <a:latin typeface="DENSO TP 2017 Regular" pitchFamily="34" charset="-128"/>
                <a:ea typeface="DENSO TP 2017 Regular" pitchFamily="34" charset="-128"/>
              </a:rPr>
              <a:t>「デンソー基本理念」</a:t>
            </a:r>
            <a:r>
              <a:rPr lang="ja-JP" altLang="en-US" sz="1200" dirty="0">
                <a:latin typeface="DENSO TP 2017 Regular" pitchFamily="34" charset="-128"/>
                <a:ea typeface="DENSO TP 2017 Regular" pitchFamily="34" charset="-128"/>
              </a:rPr>
              <a:t>に沿った、グローバル企業としてふさわしい行動を実践できるように、</a:t>
            </a:r>
            <a:r>
              <a:rPr lang="ja-JP" altLang="ja-JP" sz="1200" dirty="0">
                <a:latin typeface="DENSO TP 2017 Regular" pitchFamily="34" charset="-128"/>
                <a:ea typeface="DENSO TP 2017 Regular" pitchFamily="34" charset="-128"/>
              </a:rPr>
              <a:t>「デンソーグループ</a:t>
            </a:r>
            <a:r>
              <a:rPr lang="ja-JP" altLang="en-US" sz="1200" dirty="0">
                <a:latin typeface="DENSO TP 2017 Regular" pitchFamily="34" charset="-128"/>
                <a:ea typeface="DENSO TP 2017 Regular" pitchFamily="34" charset="-128"/>
              </a:rPr>
              <a:t> サステナビリティ方針</a:t>
            </a:r>
            <a:r>
              <a:rPr lang="ja-JP" altLang="ja-JP" sz="1200" dirty="0">
                <a:latin typeface="DENSO TP 2017 Regular" pitchFamily="34" charset="-128"/>
                <a:ea typeface="DENSO TP 2017 Regular" pitchFamily="34" charset="-128"/>
              </a:rPr>
              <a:t>」</a:t>
            </a:r>
            <a:r>
              <a:rPr lang="ja-JP" altLang="en-US" sz="1200" dirty="0">
                <a:latin typeface="DENSO TP 2017 Regular" pitchFamily="34" charset="-128"/>
                <a:ea typeface="DENSO TP 2017 Regular" pitchFamily="34" charset="-128"/>
              </a:rPr>
              <a:t>（事業環境変化を踏まえ、</a:t>
            </a:r>
            <a:r>
              <a:rPr lang="en-US" altLang="ja-JP" sz="1200" dirty="0">
                <a:latin typeface="DENSO TP 2017 Regular" pitchFamily="34" charset="-128"/>
                <a:ea typeface="DENSO TP 2017 Regular" pitchFamily="34" charset="-128"/>
              </a:rPr>
              <a:t>2019</a:t>
            </a:r>
            <a:r>
              <a:rPr lang="ja-JP" altLang="en-US" sz="1200" dirty="0">
                <a:latin typeface="DENSO TP 2017 Regular" pitchFamily="34" charset="-128"/>
                <a:ea typeface="DENSO TP 2017 Regular" pitchFamily="34" charset="-128"/>
              </a:rPr>
              <a:t>年</a:t>
            </a:r>
            <a:r>
              <a:rPr lang="en-US" altLang="ja-JP" sz="1200" dirty="0">
                <a:latin typeface="DENSO TP 2017 Regular" pitchFamily="34" charset="-128"/>
                <a:ea typeface="DENSO TP 2017 Regular" pitchFamily="34" charset="-128"/>
              </a:rPr>
              <a:t>12</a:t>
            </a:r>
            <a:r>
              <a:rPr lang="ja-JP" altLang="en-US" sz="1200" dirty="0">
                <a:latin typeface="DENSO TP 2017 Regular" pitchFamily="34" charset="-128"/>
                <a:ea typeface="DENSO TP 2017 Regular" pitchFamily="34" charset="-128"/>
              </a:rPr>
              <a:t>月「デンソーグループ企業行動宣言」を改訂）</a:t>
            </a:r>
            <a:r>
              <a:rPr lang="ja-JP" altLang="ja-JP" sz="1200" dirty="0">
                <a:latin typeface="DENSO TP 2017 Regular" pitchFamily="34" charset="-128"/>
                <a:ea typeface="DENSO TP 2017 Regular" pitchFamily="34" charset="-128"/>
              </a:rPr>
              <a:t>としてまとめ、取り組んで参りました。</a:t>
            </a:r>
          </a:p>
          <a:p>
            <a:pPr indent="195336" algn="just">
              <a:lnSpc>
                <a:spcPts val="2178"/>
              </a:lnSpc>
            </a:pPr>
            <a:r>
              <a:rPr lang="en-US" altLang="ja-JP" sz="1200" dirty="0">
                <a:latin typeface="DENSO TP 2017 Regular" pitchFamily="34" charset="-128"/>
                <a:ea typeface="DENSO TP 2017 Regular" pitchFamily="34" charset="-128"/>
              </a:rPr>
              <a:t> </a:t>
            </a:r>
            <a:endParaRPr lang="ja-JP" altLang="ja-JP" sz="1200" dirty="0">
              <a:latin typeface="DENSO TP 2017 Regular" pitchFamily="34" charset="-128"/>
              <a:ea typeface="DENSO TP 2017 Regular" pitchFamily="34" charset="-128"/>
            </a:endParaRPr>
          </a:p>
          <a:p>
            <a:pPr indent="195336" algn="just">
              <a:lnSpc>
                <a:spcPts val="2178"/>
              </a:lnSpc>
            </a:pPr>
            <a:r>
              <a:rPr lang="ja-JP" altLang="en-US" sz="1200" dirty="0">
                <a:latin typeface="DENSO TP 2017 Regular" pitchFamily="34" charset="-128"/>
                <a:ea typeface="DENSO TP 2017 Regular" pitchFamily="34" charset="-128"/>
              </a:rPr>
              <a:t>サステナビリティ</a:t>
            </a:r>
            <a:r>
              <a:rPr lang="ja-JP" altLang="ja-JP" sz="1200" dirty="0">
                <a:latin typeface="DENSO TP 2017 Regular" pitchFamily="34" charset="-128"/>
                <a:ea typeface="DENSO TP 2017 Regular" pitchFamily="34" charset="-128"/>
              </a:rPr>
              <a:t>方針には、</a:t>
            </a:r>
            <a:r>
              <a:rPr lang="ja-JP" altLang="en-US" sz="1200" dirty="0">
                <a:latin typeface="DENSO TP 2017 Regular" pitchFamily="34" charset="-128"/>
                <a:ea typeface="DENSO TP 2017 Regular" pitchFamily="34" charset="-128"/>
              </a:rPr>
              <a:t>サプライヤー</a:t>
            </a:r>
            <a:r>
              <a:rPr lang="ja-JP" altLang="ja-JP" sz="1200" dirty="0">
                <a:latin typeface="DENSO TP 2017 Regular" pitchFamily="34" charset="-128"/>
                <a:ea typeface="DENSO TP 2017 Regular" pitchFamily="34" charset="-128"/>
              </a:rPr>
              <a:t>の皆様にも当方針の趣旨が支持され、行動に繋げていただくことの期待を述べさせていただいておりますが、より具体化したものとして「デンソーグループ</a:t>
            </a:r>
            <a:r>
              <a:rPr lang="ja-JP" altLang="en-US" sz="1200" dirty="0">
                <a:latin typeface="DENSO TP 2017 Regular" pitchFamily="34" charset="-128"/>
                <a:ea typeface="DENSO TP 2017 Regular" pitchFamily="34" charset="-128"/>
              </a:rPr>
              <a:t>　サプライヤー・</a:t>
            </a:r>
            <a:r>
              <a:rPr lang="ja-JP" altLang="en-US" sz="1200" dirty="0">
                <a:latin typeface="DENSO TP 2017 Regular" pitchFamily="34" charset="-128"/>
                <a:ea typeface="DENSO TP 2017 Regular" pitchFamily="34" charset="-128"/>
                <a:cs typeface="Times New Roman" pitchFamily="18" charset="0"/>
              </a:rPr>
              <a:t>サステナビリティ</a:t>
            </a:r>
            <a:r>
              <a:rPr lang="ja-JP" altLang="ja-JP" sz="1200" dirty="0">
                <a:latin typeface="DENSO TP 2017 Regular" pitchFamily="34" charset="-128"/>
                <a:ea typeface="DENSO TP 2017 Regular" pitchFamily="34" charset="-128"/>
              </a:rPr>
              <a:t>ガイドライン」を発行いたしました</a:t>
            </a:r>
            <a:r>
              <a:rPr lang="ja-JP" altLang="en-US" sz="1200" dirty="0">
                <a:latin typeface="DENSO TP 2017 Regular" pitchFamily="34" charset="-128"/>
                <a:ea typeface="DENSO TP 2017 Regular" pitchFamily="34" charset="-128"/>
              </a:rPr>
              <a:t>。</a:t>
            </a:r>
            <a:endParaRPr lang="ja-JP" altLang="ja-JP" sz="1200" dirty="0">
              <a:latin typeface="DENSO TP 2017 Regular" pitchFamily="34" charset="-128"/>
              <a:ea typeface="DENSO TP 2017 Regular" pitchFamily="34" charset="-128"/>
            </a:endParaRPr>
          </a:p>
          <a:p>
            <a:pPr indent="195336" algn="just">
              <a:lnSpc>
                <a:spcPts val="2178"/>
              </a:lnSpc>
            </a:pPr>
            <a:r>
              <a:rPr lang="en-US" altLang="ja-JP" sz="1200" dirty="0">
                <a:solidFill>
                  <a:srgbClr val="0000FF"/>
                </a:solidFill>
                <a:latin typeface="DENSO TP 2017 Regular" pitchFamily="34" charset="-128"/>
                <a:ea typeface="DENSO TP 2017 Regular" pitchFamily="34" charset="-128"/>
              </a:rPr>
              <a:t> </a:t>
            </a:r>
          </a:p>
          <a:p>
            <a:pPr indent="195336" algn="just">
              <a:lnSpc>
                <a:spcPts val="2178"/>
              </a:lnSpc>
            </a:pPr>
            <a:r>
              <a:rPr lang="ja-JP" altLang="ja-JP" sz="1200" dirty="0">
                <a:latin typeface="DENSO TP 2017 Regular" pitchFamily="34" charset="-128"/>
                <a:ea typeface="DENSO TP 2017 Regular" pitchFamily="34" charset="-128"/>
              </a:rPr>
              <a:t>最近のグローバル企業に対する</a:t>
            </a:r>
            <a:r>
              <a:rPr lang="ja-JP" altLang="en-US" sz="1200" dirty="0">
                <a:latin typeface="DENSO TP 2017 Regular" pitchFamily="34" charset="-128"/>
                <a:ea typeface="DENSO TP 2017 Regular" pitchFamily="34" charset="-128"/>
              </a:rPr>
              <a:t>サステナビリティ</a:t>
            </a:r>
            <a:r>
              <a:rPr lang="ja-JP" altLang="ja-JP" sz="1200" dirty="0">
                <a:latin typeface="DENSO TP 2017 Regular" pitchFamily="34" charset="-128"/>
                <a:ea typeface="DENSO TP 2017 Regular" pitchFamily="34" charset="-128"/>
              </a:rPr>
              <a:t>の取組みに対する期待の高まり、特に</a:t>
            </a:r>
            <a:r>
              <a:rPr lang="ja-JP" altLang="en-US" sz="1200" dirty="0">
                <a:latin typeface="DENSO TP 2017 Regular" pitchFamily="34" charset="-128"/>
                <a:ea typeface="DENSO TP 2017 Regular" pitchFamily="34" charset="-128"/>
              </a:rPr>
              <a:t>地球温暖化をはじめとした環境問題への対応や、</a:t>
            </a:r>
            <a:r>
              <a:rPr lang="ja-JP" altLang="ja-JP" sz="1200" dirty="0">
                <a:latin typeface="DENSO TP 2017 Regular" pitchFamily="34" charset="-128"/>
                <a:ea typeface="DENSO TP 2017 Regular" pitchFamily="34" charset="-128"/>
              </a:rPr>
              <a:t>サプライチェーン全体に</a:t>
            </a:r>
            <a:r>
              <a:rPr lang="ja-JP" altLang="en-US" sz="1200" dirty="0">
                <a:latin typeface="DENSO TP 2017 Regular" pitchFamily="34" charset="-128"/>
                <a:ea typeface="DENSO TP 2017 Regular" pitchFamily="34" charset="-128"/>
              </a:rPr>
              <a:t>おける</a:t>
            </a:r>
            <a:r>
              <a:rPr lang="ja-JP" altLang="ja-JP" sz="1200" dirty="0">
                <a:latin typeface="DENSO TP 2017 Regular" pitchFamily="34" charset="-128"/>
                <a:ea typeface="DENSO TP 2017 Regular" pitchFamily="34" charset="-128"/>
              </a:rPr>
              <a:t>人権・労働問題の未然防止や是正対応などへの取組み要請を受け､</a:t>
            </a:r>
            <a:r>
              <a:rPr lang="ja-JP" altLang="en-US" sz="1200" dirty="0">
                <a:latin typeface="DENSO TP 2017 Regular" pitchFamily="34" charset="-128"/>
                <a:ea typeface="DENSO TP 2017 Regular" pitchFamily="34" charset="-128"/>
              </a:rPr>
              <a:t>従来よりサプライヤー</a:t>
            </a:r>
            <a:r>
              <a:rPr lang="ja-JP" altLang="ja-JP" sz="1200" dirty="0">
                <a:latin typeface="DENSO TP 2017 Regular" pitchFamily="34" charset="-128"/>
                <a:ea typeface="DENSO TP 2017 Regular" pitchFamily="34" charset="-128"/>
              </a:rPr>
              <a:t>の皆様とともに</a:t>
            </a:r>
            <a:r>
              <a:rPr lang="ja-JP" altLang="en-US" sz="1200" dirty="0">
                <a:latin typeface="DENSO TP 2017 Regular" pitchFamily="34" charset="-128"/>
                <a:ea typeface="DENSO TP 2017 Regular" pitchFamily="34" charset="-128"/>
              </a:rPr>
              <a:t>サステナビリティ活動に</a:t>
            </a:r>
            <a:r>
              <a:rPr lang="ja-JP" altLang="ja-JP" sz="1200" dirty="0">
                <a:latin typeface="DENSO TP 2017 Regular" pitchFamily="34" charset="-128"/>
                <a:ea typeface="DENSO TP 2017 Regular" pitchFamily="34" charset="-128"/>
              </a:rPr>
              <a:t>取</a:t>
            </a:r>
            <a:r>
              <a:rPr lang="ja-JP" altLang="en-US" sz="1200" dirty="0">
                <a:latin typeface="DENSO TP 2017 Regular" pitchFamily="34" charset="-128"/>
                <a:ea typeface="DENSO TP 2017 Regular" pitchFamily="34" charset="-128"/>
              </a:rPr>
              <a:t>り</a:t>
            </a:r>
            <a:r>
              <a:rPr lang="ja-JP" altLang="ja-JP" sz="1200" dirty="0">
                <a:latin typeface="DENSO TP 2017 Regular" pitchFamily="34" charset="-128"/>
                <a:ea typeface="DENSO TP 2017 Regular" pitchFamily="34" charset="-128"/>
              </a:rPr>
              <a:t>組んで</a:t>
            </a:r>
            <a:r>
              <a:rPr lang="ja-JP" altLang="en-US" sz="1200" dirty="0">
                <a:latin typeface="DENSO TP 2017 Regular" pitchFamily="34" charset="-128"/>
                <a:ea typeface="DENSO TP 2017 Regular" pitchFamily="34" charset="-128"/>
              </a:rPr>
              <a:t>おります。</a:t>
            </a:r>
            <a:endParaRPr lang="en-US" altLang="ja-JP" sz="1200" dirty="0">
              <a:latin typeface="DENSO TP 2017 Regular" pitchFamily="34" charset="-128"/>
              <a:ea typeface="DENSO TP 2017 Regular" pitchFamily="34" charset="-128"/>
            </a:endParaRPr>
          </a:p>
          <a:p>
            <a:pPr indent="195336" algn="just">
              <a:lnSpc>
                <a:spcPts val="2178"/>
              </a:lnSpc>
            </a:pPr>
            <a:r>
              <a:rPr lang="en-US" altLang="ja-JP" sz="1200" dirty="0">
                <a:latin typeface="DENSO TP 2017 Regular" pitchFamily="34" charset="-128"/>
                <a:ea typeface="DENSO TP 2017 Regular" pitchFamily="34" charset="-128"/>
              </a:rPr>
              <a:t> </a:t>
            </a:r>
            <a:endParaRPr lang="ja-JP" altLang="ja-JP" sz="1200" dirty="0">
              <a:latin typeface="DENSO TP 2017 Regular" pitchFamily="34" charset="-128"/>
              <a:ea typeface="DENSO TP 2017 Regular" pitchFamily="34" charset="-128"/>
            </a:endParaRPr>
          </a:p>
          <a:p>
            <a:pPr indent="195336" algn="just">
              <a:lnSpc>
                <a:spcPts val="2178"/>
              </a:lnSpc>
            </a:pPr>
            <a:r>
              <a:rPr lang="ja-JP" altLang="en-US" sz="1200" dirty="0">
                <a:latin typeface="DENSO TP 2017 Regular" pitchFamily="34" charset="-128"/>
                <a:ea typeface="DENSO TP 2017 Regular" pitchFamily="34" charset="-128"/>
              </a:rPr>
              <a:t>サプライヤーの皆様</a:t>
            </a:r>
            <a:r>
              <a:rPr lang="ja-JP" altLang="ja-JP" sz="1200" dirty="0">
                <a:latin typeface="DENSO TP 2017 Regular" pitchFamily="34" charset="-128"/>
                <a:ea typeface="DENSO TP 2017 Regular" pitchFamily="34" charset="-128"/>
              </a:rPr>
              <a:t>におかれましては、本ガイドラインの趣旨にもとづき、法および法の精神を</a:t>
            </a:r>
            <a:r>
              <a:rPr lang="ja-JP" altLang="en-US" sz="1200" dirty="0">
                <a:latin typeface="DENSO TP 2017 Regular" pitchFamily="34" charset="-128"/>
                <a:ea typeface="DENSO TP 2017 Regular" pitchFamily="34" charset="-128"/>
              </a:rPr>
              <a:t>順守</a:t>
            </a:r>
            <a:r>
              <a:rPr lang="ja-JP" altLang="ja-JP" sz="1200" dirty="0">
                <a:latin typeface="DENSO TP 2017 Regular" pitchFamily="34" charset="-128"/>
                <a:ea typeface="DENSO TP 2017 Regular" pitchFamily="34" charset="-128"/>
              </a:rPr>
              <a:t>し、自らの社内で実践していただくとともに、皆様の</a:t>
            </a:r>
            <a:r>
              <a:rPr lang="ja-JP" altLang="en-US" sz="1200" dirty="0">
                <a:latin typeface="DENSO TP 2017 Regular" pitchFamily="34" charset="-128"/>
                <a:ea typeface="DENSO TP 2017 Regular" pitchFamily="34" charset="-128"/>
              </a:rPr>
              <a:t>サプライヤー様</a:t>
            </a:r>
            <a:r>
              <a:rPr lang="ja-JP" altLang="ja-JP" sz="1200" dirty="0">
                <a:latin typeface="DENSO TP 2017 Regular" pitchFamily="34" charset="-128"/>
                <a:ea typeface="DENSO TP 2017 Regular" pitchFamily="34" charset="-128"/>
              </a:rPr>
              <a:t>に対しても同様の趣旨のご展開と実践をお願いしていただきたいと存じます。</a:t>
            </a:r>
          </a:p>
        </p:txBody>
      </p:sp>
      <p:sp>
        <p:nvSpPr>
          <p:cNvPr id="2" name="フッター プレースホルダー 1"/>
          <p:cNvSpPr>
            <a:spLocks noGrp="1"/>
          </p:cNvSpPr>
          <p:nvPr>
            <p:ph type="ftr" sz="quarter" idx="11"/>
          </p:nvPr>
        </p:nvSpPr>
        <p:spPr>
          <a:xfrm>
            <a:off x="2583432" y="10315252"/>
            <a:ext cx="2394400" cy="263185"/>
          </a:xfrm>
        </p:spPr>
        <p:txBody>
          <a:bodyPr/>
          <a:lstStyle/>
          <a:p>
            <a:pPr algn="ctr"/>
            <a:r>
              <a:rPr kumimoji="1" lang="en-US" altLang="ja-JP" sz="1200" dirty="0">
                <a:latin typeface="DENSO TP 2017 Regular" pitchFamily="34" charset="-128"/>
                <a:ea typeface="DENSO TP 2017 Regular" pitchFamily="34" charset="-128"/>
              </a:rPr>
              <a:t>1</a:t>
            </a:r>
            <a:endParaRPr kumimoji="1" lang="ja-JP" altLang="en-US" sz="1200" dirty="0">
              <a:latin typeface="DENSO TP 2017 Regular" pitchFamily="34" charset="-128"/>
              <a:ea typeface="DENSO TP 2017 Regular" pitchFamily="34" charset="-128"/>
            </a:endParaRPr>
          </a:p>
        </p:txBody>
      </p:sp>
    </p:spTree>
    <p:extLst>
      <p:ext uri="{BB962C8B-B14F-4D97-AF65-F5344CB8AC3E}">
        <p14:creationId xmlns:p14="http://schemas.microsoft.com/office/powerpoint/2010/main" val="242687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テキスト ボックス 1"/>
          <p:cNvSpPr txBox="1"/>
          <p:nvPr/>
        </p:nvSpPr>
        <p:spPr>
          <a:xfrm>
            <a:off x="1592897" y="2280284"/>
            <a:ext cx="4448495" cy="6602322"/>
          </a:xfrm>
          <a:prstGeom prst="rect">
            <a:avLst/>
          </a:prstGeom>
          <a:noFill/>
        </p:spPr>
        <p:txBody>
          <a:bodyPr wrap="square" lIns="99569" tIns="49785" rIns="99569" bIns="49785" rtlCol="0">
            <a:spAutoFit/>
          </a:bodyPr>
          <a:lstStyle/>
          <a:p>
            <a:pPr>
              <a:lnSpc>
                <a:spcPct val="250000"/>
              </a:lnSpc>
            </a:pPr>
            <a:r>
              <a:rPr lang="ja-JP" altLang="ja-JP" sz="1300" dirty="0">
                <a:latin typeface="DENSO TP 2017 Bold" pitchFamily="34" charset="-128"/>
                <a:ea typeface="DENSO TP 2017 Bold" pitchFamily="34" charset="-128"/>
              </a:rPr>
              <a:t>会社の使命</a:t>
            </a:r>
            <a:r>
              <a:rPr lang="en-US" altLang="ja-JP" sz="1300" dirty="0">
                <a:latin typeface="DENSO TP 2017 Bold" pitchFamily="34" charset="-128"/>
                <a:ea typeface="DENSO TP 2017 Bold" pitchFamily="34" charset="-128"/>
              </a:rPr>
              <a:t>	</a:t>
            </a:r>
            <a:r>
              <a:rPr lang="ja-JP" altLang="ja-JP" sz="1300" dirty="0">
                <a:latin typeface="DENSO TP 2017 Regular" pitchFamily="34" charset="-128"/>
                <a:ea typeface="DENSO TP 2017 Regular" pitchFamily="34" charset="-128"/>
              </a:rPr>
              <a:t>世界と未来をみつめ</a:t>
            </a:r>
          </a:p>
          <a:p>
            <a:pPr>
              <a:lnSpc>
                <a:spcPct val="250000"/>
              </a:lnSpc>
            </a:pPr>
            <a:r>
              <a:rPr lang="en-US" altLang="ja-JP" sz="1300" dirty="0">
                <a:latin typeface="DENSO TP 2017 Regular" pitchFamily="34" charset="-128"/>
                <a:ea typeface="DENSO TP 2017 Regular" pitchFamily="34" charset="-128"/>
              </a:rPr>
              <a:t>	</a:t>
            </a:r>
            <a:r>
              <a:rPr lang="ja-JP" altLang="ja-JP" sz="1300" dirty="0">
                <a:latin typeface="DENSO TP 2017 Regular" pitchFamily="34" charset="-128"/>
                <a:ea typeface="DENSO TP 2017 Regular" pitchFamily="34" charset="-128"/>
              </a:rPr>
              <a:t>新しい価値の創造を通じて</a:t>
            </a:r>
          </a:p>
          <a:p>
            <a:pPr>
              <a:lnSpc>
                <a:spcPct val="250000"/>
              </a:lnSpc>
            </a:pPr>
            <a:r>
              <a:rPr lang="en-US" altLang="ja-JP" sz="1300" dirty="0">
                <a:latin typeface="DENSO TP 2017 Regular" pitchFamily="34" charset="-128"/>
                <a:ea typeface="DENSO TP 2017 Regular" pitchFamily="34" charset="-128"/>
              </a:rPr>
              <a:t>	</a:t>
            </a:r>
            <a:r>
              <a:rPr lang="ja-JP" altLang="ja-JP" sz="1300" dirty="0">
                <a:latin typeface="DENSO TP 2017 Regular" pitchFamily="34" charset="-128"/>
                <a:ea typeface="DENSO TP 2017 Regular" pitchFamily="34" charset="-128"/>
              </a:rPr>
              <a:t>人々の幸福に貢献する</a:t>
            </a:r>
          </a:p>
          <a:p>
            <a:pPr>
              <a:lnSpc>
                <a:spcPct val="250000"/>
              </a:lnSpc>
            </a:pPr>
            <a:r>
              <a:rPr lang="en-US" altLang="ja-JP" sz="1300" dirty="0">
                <a:latin typeface="DENSO TP 2017 Regular" pitchFamily="34" charset="-128"/>
                <a:ea typeface="DENSO TP 2017 Regular" pitchFamily="34" charset="-128"/>
              </a:rPr>
              <a:t> </a:t>
            </a:r>
            <a:endParaRPr lang="ja-JP" altLang="ja-JP" sz="1300" dirty="0">
              <a:latin typeface="DENSO TP 2017 Regular" pitchFamily="34" charset="-128"/>
              <a:ea typeface="DENSO TP 2017 Regular" pitchFamily="34" charset="-128"/>
            </a:endParaRPr>
          </a:p>
          <a:p>
            <a:pPr>
              <a:lnSpc>
                <a:spcPct val="250000"/>
              </a:lnSpc>
            </a:pPr>
            <a:r>
              <a:rPr lang="ja-JP" altLang="ja-JP" sz="1300" dirty="0">
                <a:latin typeface="DENSO TP 2017 Bold" pitchFamily="34" charset="-128"/>
                <a:ea typeface="DENSO TP 2017 Bold" pitchFamily="34" charset="-128"/>
              </a:rPr>
              <a:t>経営の方針</a:t>
            </a:r>
            <a:r>
              <a:rPr lang="en-US" altLang="ja-JP" sz="1300" dirty="0">
                <a:latin typeface="DENSO TP 2017 Bold" pitchFamily="34" charset="-128"/>
                <a:ea typeface="DENSO TP 2017 Bold" pitchFamily="34" charset="-128"/>
              </a:rPr>
              <a:t>	</a:t>
            </a:r>
            <a:r>
              <a:rPr lang="ja-JP" altLang="en-US" sz="1300" dirty="0">
                <a:latin typeface="DENSO TP 2017 Bold" pitchFamily="34" charset="-128"/>
                <a:ea typeface="DENSO TP 2017 Bold" pitchFamily="34" charset="-128"/>
              </a:rPr>
              <a:t>①</a:t>
            </a:r>
            <a:r>
              <a:rPr lang="ja-JP" altLang="ja-JP" sz="1300" dirty="0">
                <a:latin typeface="DENSO TP 2017 Regular" pitchFamily="34" charset="-128"/>
                <a:ea typeface="DENSO TP 2017 Regular" pitchFamily="34" charset="-128"/>
              </a:rPr>
              <a:t> 魅力ある製品でお客様に満足を提供する</a:t>
            </a:r>
          </a:p>
          <a:p>
            <a:pPr marL="974947" lvl="1">
              <a:lnSpc>
                <a:spcPct val="250000"/>
              </a:lnSpc>
            </a:pPr>
            <a:r>
              <a:rPr lang="en-US" altLang="ja-JP" sz="1300" dirty="0">
                <a:latin typeface="DENSO TP 2017 Regular" pitchFamily="34" charset="-128"/>
                <a:ea typeface="DENSO TP 2017 Regular" pitchFamily="34" charset="-128"/>
              </a:rPr>
              <a:t>	</a:t>
            </a:r>
            <a:r>
              <a:rPr lang="ja-JP" altLang="ja-JP" sz="1300" dirty="0">
                <a:latin typeface="DENSO TP 2017 Regular" pitchFamily="34" charset="-128"/>
                <a:ea typeface="DENSO TP 2017 Regular" pitchFamily="34" charset="-128"/>
              </a:rPr>
              <a:t>② 変化を先取りし世界の市場で発展する</a:t>
            </a:r>
          </a:p>
          <a:p>
            <a:pPr marL="974947">
              <a:lnSpc>
                <a:spcPct val="250000"/>
              </a:lnSpc>
            </a:pPr>
            <a:r>
              <a:rPr lang="en-US" altLang="ja-JP" sz="1300" dirty="0">
                <a:latin typeface="DENSO TP 2017 Regular" pitchFamily="34" charset="-128"/>
                <a:ea typeface="DENSO TP 2017 Regular" pitchFamily="34" charset="-128"/>
              </a:rPr>
              <a:t>	</a:t>
            </a:r>
            <a:r>
              <a:rPr lang="ja-JP" altLang="ja-JP" sz="1300" dirty="0">
                <a:latin typeface="DENSO TP 2017 Regular" pitchFamily="34" charset="-128"/>
                <a:ea typeface="DENSO TP 2017 Regular" pitchFamily="34" charset="-128"/>
              </a:rPr>
              <a:t>③ 自然を大切にし社会と共生する</a:t>
            </a:r>
          </a:p>
          <a:p>
            <a:pPr marL="974947">
              <a:lnSpc>
                <a:spcPct val="250000"/>
              </a:lnSpc>
            </a:pPr>
            <a:r>
              <a:rPr lang="en-US" altLang="ja-JP" sz="1300" dirty="0">
                <a:latin typeface="DENSO TP 2017 Regular" pitchFamily="34" charset="-128"/>
                <a:ea typeface="DENSO TP 2017 Regular" pitchFamily="34" charset="-128"/>
              </a:rPr>
              <a:t>	</a:t>
            </a:r>
            <a:r>
              <a:rPr lang="ja-JP" altLang="ja-JP" sz="1300" dirty="0">
                <a:latin typeface="DENSO TP 2017 Regular" pitchFamily="34" charset="-128"/>
                <a:ea typeface="DENSO TP 2017 Regular" pitchFamily="34" charset="-128"/>
              </a:rPr>
              <a:t>④ 個性を尊重し活力ある企業をつくる　</a:t>
            </a:r>
          </a:p>
          <a:p>
            <a:pPr marL="974947">
              <a:lnSpc>
                <a:spcPct val="250000"/>
              </a:lnSpc>
            </a:pPr>
            <a:r>
              <a:rPr lang="en-US" altLang="ja-JP" sz="1300" dirty="0">
                <a:latin typeface="DENSO TP 2017 Regular" pitchFamily="34" charset="-128"/>
                <a:ea typeface="DENSO TP 2017 Regular" pitchFamily="34" charset="-128"/>
              </a:rPr>
              <a:t> </a:t>
            </a:r>
            <a:endParaRPr lang="ja-JP" altLang="ja-JP" sz="1300" dirty="0">
              <a:latin typeface="DENSO TP 2017 Regular" pitchFamily="34" charset="-128"/>
              <a:ea typeface="DENSO TP 2017 Regular" pitchFamily="34" charset="-128"/>
            </a:endParaRPr>
          </a:p>
          <a:p>
            <a:pPr>
              <a:lnSpc>
                <a:spcPct val="250000"/>
              </a:lnSpc>
            </a:pPr>
            <a:r>
              <a:rPr lang="ja-JP" altLang="ja-JP" sz="1300" dirty="0">
                <a:latin typeface="DENSO TP 2017 Bold" pitchFamily="34" charset="-128"/>
                <a:ea typeface="DENSO TP 2017 Bold" pitchFamily="34" charset="-128"/>
              </a:rPr>
              <a:t>社員の行動</a:t>
            </a:r>
            <a:r>
              <a:rPr lang="en-US" altLang="ja-JP" sz="1300" dirty="0">
                <a:latin typeface="DENSO TP 2017 Bold" pitchFamily="34" charset="-128"/>
                <a:ea typeface="DENSO TP 2017 Bold" pitchFamily="34" charset="-128"/>
              </a:rPr>
              <a:t>	</a:t>
            </a:r>
            <a:r>
              <a:rPr lang="ja-JP" altLang="ja-JP" sz="1300" dirty="0">
                <a:latin typeface="DENSO TP 2017 Regular" pitchFamily="34" charset="-128"/>
                <a:ea typeface="DENSO TP 2017 Regular" pitchFamily="34" charset="-128"/>
              </a:rPr>
              <a:t>① 大きく発想し着実に実行する</a:t>
            </a:r>
          </a:p>
          <a:p>
            <a:pPr marL="1003300">
              <a:lnSpc>
                <a:spcPct val="250000"/>
              </a:lnSpc>
            </a:pPr>
            <a:r>
              <a:rPr lang="ja-JP" altLang="ja-JP" sz="1300" dirty="0">
                <a:latin typeface="DENSO TP 2017 Regular" pitchFamily="34" charset="-128"/>
                <a:ea typeface="DENSO TP 2017 Regular" pitchFamily="34" charset="-128"/>
              </a:rPr>
              <a:t>② 互いに協力し明日に挑戦する</a:t>
            </a:r>
          </a:p>
          <a:p>
            <a:pPr marL="981075" indent="19050">
              <a:lnSpc>
                <a:spcPct val="250000"/>
              </a:lnSpc>
            </a:pPr>
            <a:r>
              <a:rPr lang="ja-JP" altLang="ja-JP" sz="1300" dirty="0">
                <a:latin typeface="DENSO TP 2017 Regular" pitchFamily="34" charset="-128"/>
                <a:ea typeface="DENSO TP 2017 Regular" pitchFamily="34" charset="-128"/>
              </a:rPr>
              <a:t>③ 自己を磨き信頼に応える</a:t>
            </a:r>
          </a:p>
          <a:p>
            <a:pPr marL="974947">
              <a:lnSpc>
                <a:spcPct val="250000"/>
              </a:lnSpc>
            </a:pPr>
            <a:r>
              <a:rPr lang="en-US" altLang="ja-JP" sz="1300" dirty="0">
                <a:latin typeface="DENSO TP 2017 Regular" pitchFamily="34" charset="-128"/>
                <a:ea typeface="DENSO TP 2017 Regular" pitchFamily="34" charset="-128"/>
              </a:rPr>
              <a:t> </a:t>
            </a:r>
            <a:endParaRPr lang="ja-JP" altLang="ja-JP" sz="1300" dirty="0">
              <a:latin typeface="DENSO TP 2017 Regular" pitchFamily="34" charset="-128"/>
              <a:ea typeface="DENSO TP 2017 Regular" pitchFamily="34" charset="-128"/>
            </a:endParaRPr>
          </a:p>
        </p:txBody>
      </p:sp>
      <p:sp>
        <p:nvSpPr>
          <p:cNvPr id="5" name="テキスト ボックス 4"/>
          <p:cNvSpPr txBox="1"/>
          <p:nvPr/>
        </p:nvSpPr>
        <p:spPr>
          <a:xfrm>
            <a:off x="612279" y="1778519"/>
            <a:ext cx="6546795" cy="332241"/>
          </a:xfrm>
          <a:prstGeom prst="rect">
            <a:avLst/>
          </a:prstGeom>
          <a:noFill/>
        </p:spPr>
        <p:txBody>
          <a:bodyPr wrap="square" lIns="99569" tIns="49785" rIns="99569" bIns="49785" rtlCol="0">
            <a:spAutoFit/>
          </a:bodyPr>
          <a:lstStyle/>
          <a:p>
            <a:pPr indent="39688"/>
            <a:r>
              <a:rPr lang="en-US" altLang="ja-JP" sz="1500" dirty="0">
                <a:latin typeface="DENSO TP 2017 Bold" pitchFamily="34" charset="-128"/>
                <a:ea typeface="DENSO TP 2017 Bold" pitchFamily="34" charset="-128"/>
              </a:rPr>
              <a:t>1</a:t>
            </a:r>
            <a:r>
              <a:rPr lang="ja-JP" altLang="ja-JP" sz="1500" dirty="0">
                <a:latin typeface="DENSO TP 2017 Bold" pitchFamily="34" charset="-128"/>
                <a:ea typeface="DENSO TP 2017 Bold" pitchFamily="34" charset="-128"/>
              </a:rPr>
              <a:t>．デンソー基本理念</a:t>
            </a:r>
            <a:endParaRPr lang="ja-JP" altLang="en-US" sz="1500" dirty="0">
              <a:latin typeface="DENSO TP 2017 Bold" pitchFamily="34" charset="-128"/>
              <a:ea typeface="DENSO TP 2017 Bold" pitchFamily="34" charset="-128"/>
            </a:endParaRPr>
          </a:p>
        </p:txBody>
      </p:sp>
      <p:pic>
        <p:nvPicPr>
          <p:cNvPr id="7" name="図 6"/>
          <p:cNvPicPr>
            <a:picLocks noChangeAspect="1"/>
          </p:cNvPicPr>
          <p:nvPr/>
        </p:nvPicPr>
        <p:blipFill rotWithShape="1">
          <a:blip r:embed="rId2" cstate="print">
            <a:extLst>
              <a:ext uri="{28A0092B-C50C-407E-A947-70E740481C1C}">
                <a14:useLocalDpi xmlns:a14="http://schemas.microsoft.com/office/drawing/2010/main" val="0"/>
              </a:ext>
            </a:extLst>
          </a:blip>
          <a:srcRect l="36937" t="16988" r="56370" b="69878"/>
          <a:stretch/>
        </p:blipFill>
        <p:spPr>
          <a:xfrm>
            <a:off x="4282659" y="0"/>
            <a:ext cx="697318" cy="972320"/>
          </a:xfrm>
          <a:prstGeom prst="rect">
            <a:avLst/>
          </a:prstGeom>
        </p:spPr>
      </p:pic>
      <p:sp>
        <p:nvSpPr>
          <p:cNvPr id="8" name="テキスト ボックス 7"/>
          <p:cNvSpPr txBox="1"/>
          <p:nvPr/>
        </p:nvSpPr>
        <p:spPr>
          <a:xfrm>
            <a:off x="108223" y="972320"/>
            <a:ext cx="6913563" cy="362152"/>
          </a:xfrm>
          <a:prstGeom prst="rect">
            <a:avLst/>
          </a:prstGeom>
          <a:noFill/>
        </p:spPr>
        <p:txBody>
          <a:bodyPr wrap="square" lIns="99569" tIns="49785" rIns="99569" bIns="49785" rtlCol="0">
            <a:spAutoFit/>
          </a:bodyPr>
          <a:lstStyle/>
          <a:p>
            <a:pPr lvl="1"/>
            <a:r>
              <a:rPr lang="en-US" altLang="ja-JP" sz="1700" dirty="0">
                <a:latin typeface="DENSO TP 2017 Bold" pitchFamily="34" charset="-128"/>
                <a:ea typeface="DENSO TP 2017 Bold" pitchFamily="34" charset="-128"/>
              </a:rPr>
              <a:t>II. </a:t>
            </a:r>
            <a:r>
              <a:rPr lang="ja-JP" altLang="en-US" sz="1700" dirty="0">
                <a:latin typeface="DENSO TP 2017 Bold" pitchFamily="34" charset="-128"/>
                <a:ea typeface="DENSO TP 2017 Bold" pitchFamily="34" charset="-128"/>
              </a:rPr>
              <a:t>デンソー基本理念、サステナビリティ方針</a:t>
            </a:r>
            <a:endParaRPr lang="ja-JP" altLang="ja-JP" sz="1700" dirty="0">
              <a:latin typeface="DENSO TP 2017 Bold" pitchFamily="34" charset="-128"/>
              <a:ea typeface="DENSO TP 2017 Bold" pitchFamily="34" charset="-128"/>
            </a:endParaRPr>
          </a:p>
        </p:txBody>
      </p:sp>
      <p:sp>
        <p:nvSpPr>
          <p:cNvPr id="9" name="フッター プレースホルダー 1"/>
          <p:cNvSpPr>
            <a:spLocks noGrp="1"/>
          </p:cNvSpPr>
          <p:nvPr>
            <p:ph type="ftr" sz="quarter" idx="11"/>
          </p:nvPr>
        </p:nvSpPr>
        <p:spPr>
          <a:xfrm>
            <a:off x="2583432" y="10315252"/>
            <a:ext cx="2394400" cy="263185"/>
          </a:xfrm>
        </p:spPr>
        <p:txBody>
          <a:bodyPr/>
          <a:lstStyle/>
          <a:p>
            <a:pPr algn="ctr"/>
            <a:r>
              <a:rPr kumimoji="1" lang="en-US" altLang="ja-JP" sz="1200" dirty="0">
                <a:latin typeface="DENSO TP 2017 Regular" pitchFamily="34" charset="-128"/>
                <a:ea typeface="DENSO TP 2017 Regular" pitchFamily="34" charset="-128"/>
              </a:rPr>
              <a:t>2</a:t>
            </a:r>
            <a:endParaRPr kumimoji="1" lang="ja-JP" altLang="en-US" sz="1200" dirty="0">
              <a:latin typeface="DENSO TP 2017 Regular" pitchFamily="34" charset="-128"/>
              <a:ea typeface="DENSO TP 2017 Regular" pitchFamily="34" charset="-128"/>
            </a:endParaRPr>
          </a:p>
        </p:txBody>
      </p:sp>
    </p:spTree>
    <p:extLst>
      <p:ext uri="{BB962C8B-B14F-4D97-AF65-F5344CB8AC3E}">
        <p14:creationId xmlns:p14="http://schemas.microsoft.com/office/powerpoint/2010/main" val="1754494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テキスト ボックス 2"/>
          <p:cNvSpPr txBox="1"/>
          <p:nvPr/>
        </p:nvSpPr>
        <p:spPr>
          <a:xfrm>
            <a:off x="519179" y="927478"/>
            <a:ext cx="6913563" cy="365465"/>
          </a:xfrm>
          <a:prstGeom prst="rect">
            <a:avLst/>
          </a:prstGeom>
          <a:noFill/>
        </p:spPr>
        <p:txBody>
          <a:bodyPr wrap="square" lIns="99569" tIns="49785" rIns="99569" bIns="49785" rtlCol="0">
            <a:spAutoFit/>
          </a:bodyPr>
          <a:lstStyle/>
          <a:p>
            <a:r>
              <a:rPr lang="en-US" altLang="ja-JP" sz="1700" dirty="0">
                <a:latin typeface="DENSO Sans TP 2017 Bold" panose="020B0800000000000000" pitchFamily="34" charset="-128"/>
                <a:ea typeface="DENSO Sans TP 2017 Bold" panose="020B0800000000000000" pitchFamily="34" charset="-128"/>
              </a:rPr>
              <a:t>II</a:t>
            </a:r>
            <a:r>
              <a:rPr lang="ja-JP" altLang="en-US" sz="1700" dirty="0">
                <a:latin typeface="DENSO Sans TP 2017 Bold" panose="020B0800000000000000" pitchFamily="34" charset="-128"/>
                <a:ea typeface="DENSO Sans TP 2017 Bold" panose="020B0800000000000000" pitchFamily="34" charset="-128"/>
              </a:rPr>
              <a:t>．デンソー基本理念、サステナビリティ方針</a:t>
            </a:r>
            <a:endParaRPr lang="ja-JP" altLang="ja-JP" sz="1700" dirty="0">
              <a:latin typeface="DENSO Sans TP 2017 Bold" panose="020B0800000000000000" pitchFamily="34" charset="-128"/>
              <a:ea typeface="DENSO Sans TP 2017 Bold" panose="020B0800000000000000" pitchFamily="34" charset="-128"/>
            </a:endParaRPr>
          </a:p>
        </p:txBody>
      </p:sp>
      <p:sp>
        <p:nvSpPr>
          <p:cNvPr id="5" name="テキスト ボックス 4"/>
          <p:cNvSpPr txBox="1"/>
          <p:nvPr/>
        </p:nvSpPr>
        <p:spPr>
          <a:xfrm>
            <a:off x="519179" y="1444008"/>
            <a:ext cx="6546795" cy="331375"/>
          </a:xfrm>
          <a:prstGeom prst="rect">
            <a:avLst/>
          </a:prstGeom>
          <a:noFill/>
        </p:spPr>
        <p:txBody>
          <a:bodyPr wrap="square" lIns="99569" tIns="49785" rIns="99569" bIns="49785" rtlCol="0">
            <a:spAutoFit/>
          </a:bodyPr>
          <a:lstStyle/>
          <a:p>
            <a:r>
              <a:rPr lang="en-US" altLang="ja-JP" sz="1500" dirty="0">
                <a:latin typeface="DENSO Sans TP 2017 Bold" panose="020B0800000000000000" pitchFamily="34" charset="-128"/>
                <a:ea typeface="DENSO Sans TP 2017 Bold" panose="020B0800000000000000" pitchFamily="34" charset="-128"/>
              </a:rPr>
              <a:t>2.『</a:t>
            </a:r>
            <a:r>
              <a:rPr lang="ja-JP" altLang="en-US" sz="1500" dirty="0">
                <a:latin typeface="DENSO Sans TP 2017 Bold" panose="020B0800000000000000" pitchFamily="34" charset="-128"/>
                <a:ea typeface="DENSO Sans TP 2017 Bold" panose="020B0800000000000000" pitchFamily="34" charset="-128"/>
              </a:rPr>
              <a:t>デンソーグループサステナビリティ方針</a:t>
            </a:r>
            <a:r>
              <a:rPr lang="en-US" altLang="ja-JP" sz="1500" dirty="0">
                <a:latin typeface="DENSO Sans TP 2017 Bold" panose="020B0800000000000000" pitchFamily="34" charset="-128"/>
                <a:ea typeface="DENSO Sans TP 2017 Bold" panose="020B0800000000000000" pitchFamily="34" charset="-128"/>
              </a:rPr>
              <a:t>』</a:t>
            </a:r>
            <a:endParaRPr lang="ja-JP" altLang="en-US" sz="1500" dirty="0">
              <a:latin typeface="DENSO Sans TP 2017 Bold" panose="020B0800000000000000" pitchFamily="34" charset="-128"/>
              <a:ea typeface="DENSO Sans TP 2017 Bold" panose="020B0800000000000000" pitchFamily="34" charset="-128"/>
            </a:endParaRPr>
          </a:p>
        </p:txBody>
      </p:sp>
      <p:sp>
        <p:nvSpPr>
          <p:cNvPr id="7" name="フッター プレースホルダー 1"/>
          <p:cNvSpPr>
            <a:spLocks noGrp="1"/>
          </p:cNvSpPr>
          <p:nvPr>
            <p:ph type="ftr" sz="quarter" idx="11"/>
          </p:nvPr>
        </p:nvSpPr>
        <p:spPr>
          <a:xfrm>
            <a:off x="2670838" y="10315252"/>
            <a:ext cx="2394400" cy="263185"/>
          </a:xfrm>
        </p:spPr>
        <p:txBody>
          <a:bodyPr/>
          <a:lstStyle/>
          <a:p>
            <a:pPr algn="ctr">
              <a:lnSpc>
                <a:spcPts val="1800"/>
              </a:lnSpc>
            </a:pPr>
            <a:r>
              <a:rPr kumimoji="1" lang="en-US" altLang="ja-JP" sz="1200" dirty="0">
                <a:latin typeface="DENSO TP 2017 Regular" panose="020B0500000000000000" pitchFamily="34" charset="-128"/>
                <a:ea typeface="DENSO TP 2017 Regular" panose="020B0500000000000000" pitchFamily="34" charset="-128"/>
              </a:rPr>
              <a:t>3</a:t>
            </a:r>
            <a:endParaRPr kumimoji="1" lang="ja-JP" altLang="en-US" sz="1200" dirty="0">
              <a:latin typeface="DENSO TP 2017 Regular" panose="020B0500000000000000" pitchFamily="34" charset="-128"/>
              <a:ea typeface="DENSO TP 2017 Regular" panose="020B0500000000000000" pitchFamily="34" charset="-128"/>
            </a:endParaRPr>
          </a:p>
        </p:txBody>
      </p:sp>
      <p:pic>
        <p:nvPicPr>
          <p:cNvPr id="9" name="図 8"/>
          <p:cNvPicPr>
            <a:picLocks noChangeAspect="1"/>
          </p:cNvPicPr>
          <p:nvPr/>
        </p:nvPicPr>
        <p:blipFill rotWithShape="1">
          <a:blip r:embed="rId2" cstate="print">
            <a:extLst>
              <a:ext uri="{28A0092B-C50C-407E-A947-70E740481C1C}">
                <a14:useLocalDpi xmlns:a14="http://schemas.microsoft.com/office/drawing/2010/main" val="0"/>
              </a:ext>
            </a:extLst>
          </a:blip>
          <a:srcRect l="36937" t="16988" r="56370" b="69878"/>
          <a:stretch/>
        </p:blipFill>
        <p:spPr>
          <a:xfrm>
            <a:off x="4282659" y="0"/>
            <a:ext cx="697318" cy="972320"/>
          </a:xfrm>
          <a:prstGeom prst="rect">
            <a:avLst/>
          </a:prstGeom>
        </p:spPr>
      </p:pic>
      <p:sp>
        <p:nvSpPr>
          <p:cNvPr id="8" name="テキスト ボックス 7"/>
          <p:cNvSpPr txBox="1"/>
          <p:nvPr/>
        </p:nvSpPr>
        <p:spPr>
          <a:xfrm>
            <a:off x="726239" y="1849627"/>
            <a:ext cx="5681880" cy="1708160"/>
          </a:xfrm>
          <a:prstGeom prst="rect">
            <a:avLst/>
          </a:prstGeom>
          <a:noFill/>
        </p:spPr>
        <p:txBody>
          <a:bodyPr wrap="square" rtlCol="0">
            <a:spAutoFit/>
          </a:bodyPr>
          <a:lstStyle/>
          <a:p>
            <a:pPr>
              <a:lnSpc>
                <a:spcPts val="1800"/>
              </a:lnSpc>
            </a:pPr>
            <a:r>
              <a:rPr lang="ja-JP" altLang="en-US" sz="1200" dirty="0">
                <a:latin typeface="DENSO TP 2017 Regular" panose="020B0500000000000000" pitchFamily="34" charset="-128"/>
                <a:ea typeface="DENSO TP 2017 Regular" panose="020B0500000000000000" pitchFamily="34" charset="-128"/>
                <a:cs typeface="Meiryo UI" panose="020B0604030504040204" pitchFamily="50" charset="-128"/>
              </a:rPr>
              <a:t>　デンソーグループ</a:t>
            </a:r>
            <a:r>
              <a:rPr lang="en-US" altLang="ja-JP" sz="1200" dirty="0">
                <a:latin typeface="DENSO TP 2017 Regular" panose="020B0500000000000000" pitchFamily="34" charset="-128"/>
                <a:ea typeface="DENSO TP 2017 Regular" panose="020B0500000000000000" pitchFamily="34" charset="-128"/>
                <a:cs typeface="Meiryo UI" panose="020B0604030504040204" pitchFamily="50" charset="-128"/>
              </a:rPr>
              <a:t>※</a:t>
            </a:r>
            <a:r>
              <a:rPr lang="ja-JP" altLang="en-US" sz="1200" dirty="0">
                <a:latin typeface="DENSO TP 2017 Regular" panose="020B0500000000000000" pitchFamily="34" charset="-128"/>
                <a:ea typeface="DENSO TP 2017 Regular" panose="020B0500000000000000" pitchFamily="34" charset="-128"/>
                <a:cs typeface="Meiryo UI" panose="020B0604030504040204" pitchFamily="50" charset="-128"/>
              </a:rPr>
              <a:t>は、「世界と未来をみつめ新しい価値の創造を通じて人々の幸福に貢献する」を会社の使命としています。この使命を達成するために、デンソーグループの全ての従業員が、グローバル企業としてふさわしい行動を、社会やステークホルダーとのつながりの中で実践できるように「デンソーグループサステナビリティ方針」を定めました。</a:t>
            </a:r>
            <a:endParaRPr lang="en-US" altLang="ja-JP" sz="1200" dirty="0">
              <a:latin typeface="DENSO TP 2017 Regular" panose="020B0500000000000000" pitchFamily="34" charset="-128"/>
              <a:ea typeface="DENSO TP 2017 Regular" panose="020B0500000000000000" pitchFamily="34" charset="-128"/>
              <a:cs typeface="Meiryo UI" panose="020B0604030504040204" pitchFamily="50" charset="-128"/>
            </a:endParaRPr>
          </a:p>
          <a:p>
            <a:pPr>
              <a:lnSpc>
                <a:spcPts val="1800"/>
              </a:lnSpc>
            </a:pPr>
            <a:r>
              <a:rPr lang="ja-JP" altLang="en-US" sz="1200" dirty="0">
                <a:latin typeface="DENSO TP 2017 Regular" panose="020B0500000000000000" pitchFamily="34" charset="-128"/>
                <a:ea typeface="DENSO TP 2017 Regular" panose="020B0500000000000000" pitchFamily="34" charset="-128"/>
                <a:cs typeface="Meiryo UI" panose="020B0604030504040204" pitchFamily="50" charset="-128"/>
              </a:rPr>
              <a:t>　私たちデンソーグループは、各国・地域における誠実な企業行動の実践を通じ、社会の持続的な発展に率先して貢献します。</a:t>
            </a:r>
            <a:endParaRPr lang="en-US" altLang="ja-JP" sz="1200" dirty="0">
              <a:latin typeface="DENSO TP 2017 Regular" panose="020B0500000000000000" pitchFamily="34" charset="-128"/>
              <a:ea typeface="DENSO TP 2017 Regular" panose="020B0500000000000000" pitchFamily="34" charset="-128"/>
              <a:cs typeface="Meiryo UI" panose="020B0604030504040204" pitchFamily="50" charset="-128"/>
            </a:endParaRPr>
          </a:p>
        </p:txBody>
      </p:sp>
      <p:sp>
        <p:nvSpPr>
          <p:cNvPr id="10" name="テキスト ボックス 9"/>
          <p:cNvSpPr txBox="1"/>
          <p:nvPr/>
        </p:nvSpPr>
        <p:spPr>
          <a:xfrm>
            <a:off x="777632" y="4023699"/>
            <a:ext cx="5667296" cy="1015663"/>
          </a:xfrm>
          <a:prstGeom prst="rect">
            <a:avLst/>
          </a:prstGeom>
          <a:noFill/>
          <a:ln>
            <a:noFill/>
          </a:ln>
        </p:spPr>
        <p:txBody>
          <a:bodyPr wrap="square" rtlCol="0">
            <a:spAutoFit/>
          </a:bodyPr>
          <a:lstStyle/>
          <a:p>
            <a:pPr>
              <a:lnSpc>
                <a:spcPts val="1800"/>
              </a:lnSpc>
            </a:pPr>
            <a:r>
              <a:rPr lang="en-US" altLang="ja-JP" sz="1200" b="1" dirty="0">
                <a:latin typeface="DENSO TP 2017 Regular" panose="020B0500000000000000" pitchFamily="34" charset="-128"/>
                <a:ea typeface="DENSO TP 2017 Regular" panose="020B0500000000000000" pitchFamily="34" charset="-128"/>
                <a:cs typeface="Meiryo UI" panose="020B0604030504040204" pitchFamily="50" charset="-128"/>
              </a:rPr>
              <a:t>(</a:t>
            </a:r>
            <a:r>
              <a:rPr lang="ja-JP" altLang="en-US" sz="1200" b="1" dirty="0">
                <a:latin typeface="DENSO TP 2017 Regular" panose="020B0500000000000000" pitchFamily="34" charset="-128"/>
                <a:ea typeface="DENSO TP 2017 Regular" panose="020B0500000000000000" pitchFamily="34" charset="-128"/>
                <a:cs typeface="Meiryo UI" panose="020B0604030504040204" pitchFamily="50" charset="-128"/>
              </a:rPr>
              <a:t>事業を通じた社会の持続的発展への貢献</a:t>
            </a:r>
            <a:r>
              <a:rPr lang="en-US" altLang="ja-JP" sz="1200" b="1" dirty="0">
                <a:latin typeface="DENSO TP 2017 Regular" panose="020B0500000000000000" pitchFamily="34" charset="-128"/>
                <a:ea typeface="DENSO TP 2017 Regular" panose="020B0500000000000000" pitchFamily="34" charset="-128"/>
                <a:cs typeface="Meiryo UI" panose="020B0604030504040204" pitchFamily="50" charset="-128"/>
              </a:rPr>
              <a:t>)</a:t>
            </a:r>
            <a:endParaRPr lang="ja-JP" altLang="en-US" sz="1200" b="1" dirty="0">
              <a:latin typeface="DENSO TP 2017 Regular" panose="020B0500000000000000" pitchFamily="34" charset="-128"/>
              <a:ea typeface="DENSO TP 2017 Regular" panose="020B0500000000000000" pitchFamily="34" charset="-128"/>
              <a:cs typeface="Meiryo UI" panose="020B0604030504040204" pitchFamily="50" charset="-128"/>
            </a:endParaRPr>
          </a:p>
          <a:p>
            <a:pPr marL="96838">
              <a:lnSpc>
                <a:spcPts val="1800"/>
              </a:lnSpc>
            </a:pPr>
            <a:r>
              <a:rPr lang="ja-JP" altLang="en-US" sz="1200" dirty="0">
                <a:latin typeface="DENSO TP 2017 Regular" panose="020B0500000000000000" pitchFamily="34" charset="-128"/>
                <a:ea typeface="DENSO TP 2017 Regular" panose="020B0500000000000000" pitchFamily="34" charset="-128"/>
                <a:cs typeface="Meiryo UI" panose="020B0604030504040204" pitchFamily="50" charset="-128"/>
              </a:rPr>
              <a:t>変化を先取り、技術や生産方法あるいは組織、マネジメントなどの変革を通じて、社会に有用かつ安全な商品・サービスを開発、提供し、社会的課題の解決に努めます。</a:t>
            </a:r>
            <a:endParaRPr lang="en-US" altLang="ja-JP" sz="1200" dirty="0">
              <a:latin typeface="DENSO TP 2017 Regular" panose="020B0500000000000000" pitchFamily="34" charset="-128"/>
              <a:ea typeface="DENSO TP 2017 Regular" panose="020B0500000000000000" pitchFamily="34" charset="-128"/>
              <a:cs typeface="Meiryo UI" panose="020B0604030504040204" pitchFamily="50" charset="-128"/>
            </a:endParaRPr>
          </a:p>
        </p:txBody>
      </p:sp>
      <p:sp>
        <p:nvSpPr>
          <p:cNvPr id="11" name="テキスト ボックス 10"/>
          <p:cNvSpPr txBox="1"/>
          <p:nvPr/>
        </p:nvSpPr>
        <p:spPr>
          <a:xfrm>
            <a:off x="714191" y="7004338"/>
            <a:ext cx="5730738" cy="1246495"/>
          </a:xfrm>
          <a:prstGeom prst="rect">
            <a:avLst/>
          </a:prstGeom>
          <a:noFill/>
        </p:spPr>
        <p:txBody>
          <a:bodyPr wrap="square" rtlCol="0">
            <a:spAutoFit/>
          </a:bodyPr>
          <a:lstStyle/>
          <a:p>
            <a:pPr>
              <a:lnSpc>
                <a:spcPts val="1800"/>
              </a:lnSpc>
            </a:pPr>
            <a:r>
              <a:rPr lang="en-US" altLang="ja-JP" sz="1200" b="1" dirty="0">
                <a:latin typeface="DENSO TP 2017 Regular" panose="020B0500000000000000" pitchFamily="34" charset="-128"/>
                <a:ea typeface="DENSO TP 2017 Regular" panose="020B0500000000000000" pitchFamily="34" charset="-128"/>
                <a:cs typeface="Meiryo UI" panose="020B0604030504040204" pitchFamily="50" charset="-128"/>
              </a:rPr>
              <a:t>(</a:t>
            </a:r>
            <a:r>
              <a:rPr lang="ja-JP" altLang="en-US" sz="1200" b="1" dirty="0">
                <a:latin typeface="DENSO TP 2017 Regular" panose="020B0500000000000000" pitchFamily="34" charset="-128"/>
                <a:ea typeface="DENSO TP 2017 Regular" panose="020B0500000000000000" pitchFamily="34" charset="-128"/>
                <a:cs typeface="Meiryo UI" panose="020B0604030504040204" pitchFamily="50" charset="-128"/>
              </a:rPr>
              <a:t>お客様との信頼関係）</a:t>
            </a:r>
          </a:p>
          <a:p>
            <a:pPr marL="96838">
              <a:lnSpc>
                <a:spcPts val="1800"/>
              </a:lnSpc>
            </a:pPr>
            <a:r>
              <a:rPr lang="ja-JP" altLang="en-US" sz="1200" dirty="0">
                <a:latin typeface="DENSO TP 2017 Regular" panose="020B0500000000000000" pitchFamily="34" charset="-128"/>
                <a:ea typeface="DENSO TP 2017 Regular" panose="020B0500000000000000" pitchFamily="34" charset="-128"/>
                <a:cs typeface="Meiryo UI" panose="020B0604030504040204" pitchFamily="50" charset="-128"/>
              </a:rPr>
              <a:t>「お客様第一」の精神のもと、お客様の期待に応えるよう、優れた技術を追求して、魅力にあふれかつ最高の品質の商品・サービスを提供します。また商品・サービスに関する適切な情報提供、誠実なコミュニケーションを行い、信頼を獲得するように努めます。 </a:t>
            </a:r>
            <a:endParaRPr lang="en-US" altLang="ja-JP" sz="1200" dirty="0">
              <a:latin typeface="DENSO TP 2017 Regular" panose="020B0500000000000000" pitchFamily="34" charset="-128"/>
              <a:ea typeface="DENSO TP 2017 Regular" panose="020B0500000000000000" pitchFamily="34" charset="-128"/>
              <a:cs typeface="Meiryo UI" panose="020B0604030504040204" pitchFamily="50" charset="-128"/>
            </a:endParaRPr>
          </a:p>
        </p:txBody>
      </p:sp>
      <p:sp>
        <p:nvSpPr>
          <p:cNvPr id="12" name="テキスト ボックス 11"/>
          <p:cNvSpPr txBox="1"/>
          <p:nvPr/>
        </p:nvSpPr>
        <p:spPr>
          <a:xfrm>
            <a:off x="714191" y="8470486"/>
            <a:ext cx="5693928" cy="1477328"/>
          </a:xfrm>
          <a:prstGeom prst="rect">
            <a:avLst/>
          </a:prstGeom>
          <a:noFill/>
        </p:spPr>
        <p:txBody>
          <a:bodyPr wrap="square" rtlCol="0">
            <a:spAutoFit/>
          </a:bodyPr>
          <a:lstStyle/>
          <a:p>
            <a:pPr>
              <a:lnSpc>
                <a:spcPts val="1800"/>
              </a:lnSpc>
            </a:pPr>
            <a:r>
              <a:rPr lang="en-US" altLang="ja-JP" sz="1200" b="1" dirty="0">
                <a:latin typeface="DENSO TP 2017 Regular" panose="020B0500000000000000" pitchFamily="34" charset="-128"/>
                <a:ea typeface="DENSO TP 2017 Regular" panose="020B0500000000000000" pitchFamily="34" charset="-128"/>
                <a:cs typeface="Meiryo UI" panose="020B0604030504040204" pitchFamily="50" charset="-128"/>
              </a:rPr>
              <a:t>(</a:t>
            </a:r>
            <a:r>
              <a:rPr lang="ja-JP" altLang="en-US" sz="1200" b="1" dirty="0">
                <a:latin typeface="DENSO TP 2017 Regular" panose="020B0500000000000000" pitchFamily="34" charset="-128"/>
                <a:ea typeface="DENSO TP 2017 Regular" panose="020B0500000000000000" pitchFamily="34" charset="-128"/>
                <a:cs typeface="Meiryo UI" panose="020B0604030504040204" pitchFamily="50" charset="-128"/>
              </a:rPr>
              <a:t>オープンでフェアな事業慣行と責任ある調達活動）</a:t>
            </a:r>
          </a:p>
          <a:p>
            <a:pPr marL="96838" indent="-96838">
              <a:lnSpc>
                <a:spcPts val="1800"/>
              </a:lnSpc>
            </a:pPr>
            <a:r>
              <a:rPr lang="ja-JP" altLang="en-US" sz="1200" dirty="0">
                <a:latin typeface="DENSO TP 2017 Regular" panose="020B0500000000000000" pitchFamily="34" charset="-128"/>
                <a:ea typeface="DENSO TP 2017 Regular" panose="020B0500000000000000" pitchFamily="34" charset="-128"/>
                <a:cs typeface="Meiryo UI" panose="020B0604030504040204" pitchFamily="50" charset="-128"/>
              </a:rPr>
              <a:t>・オープンでフェアかつ自由・適正な取引に努めるとともに、デンソーグループ内だけでなくサプライチェーンにおいてもこの方針が確実に実行されるように、責任ある調達活動に努めます。</a:t>
            </a:r>
          </a:p>
          <a:p>
            <a:pPr marL="96838" indent="-96838">
              <a:lnSpc>
                <a:spcPts val="1800"/>
              </a:lnSpc>
            </a:pPr>
            <a:r>
              <a:rPr lang="ja-JP" altLang="en-US" sz="1200" dirty="0">
                <a:latin typeface="DENSO TP 2017 Regular" panose="020B0500000000000000" pitchFamily="34" charset="-128"/>
                <a:ea typeface="DENSO TP 2017 Regular" panose="020B0500000000000000" pitchFamily="34" charset="-128"/>
                <a:cs typeface="Meiryo UI" panose="020B0604030504040204" pitchFamily="50" charset="-128"/>
              </a:rPr>
              <a:t>・サプライヤー様をはじめとする取引先様を対等のパートナーとして尊重し、</a:t>
            </a:r>
            <a:endParaRPr lang="en-US" altLang="ja-JP" sz="1200" dirty="0">
              <a:latin typeface="DENSO TP 2017 Regular" panose="020B0500000000000000" pitchFamily="34" charset="-128"/>
              <a:ea typeface="DENSO TP 2017 Regular" panose="020B0500000000000000" pitchFamily="34" charset="-128"/>
              <a:cs typeface="Meiryo UI" panose="020B0604030504040204" pitchFamily="50" charset="-128"/>
            </a:endParaRPr>
          </a:p>
          <a:p>
            <a:pPr marL="96838" indent="-96838">
              <a:lnSpc>
                <a:spcPts val="1800"/>
              </a:lnSpc>
            </a:pPr>
            <a:r>
              <a:rPr lang="ja-JP" altLang="en-US" sz="1200" dirty="0">
                <a:latin typeface="DENSO TP 2017 Regular" panose="020B0500000000000000" pitchFamily="34" charset="-128"/>
                <a:ea typeface="DENSO TP 2017 Regular" panose="020B0500000000000000" pitchFamily="34" charset="-128"/>
                <a:cs typeface="Meiryo UI" panose="020B0604030504040204" pitchFamily="50" charset="-128"/>
              </a:rPr>
              <a:t>  信頼関係を築き上げて、相互発展を目指します。</a:t>
            </a:r>
          </a:p>
        </p:txBody>
      </p:sp>
      <p:sp>
        <p:nvSpPr>
          <p:cNvPr id="13" name="テキスト ボックス 12"/>
          <p:cNvSpPr txBox="1"/>
          <p:nvPr/>
        </p:nvSpPr>
        <p:spPr>
          <a:xfrm>
            <a:off x="740823" y="5343291"/>
            <a:ext cx="5667296" cy="1477328"/>
          </a:xfrm>
          <a:prstGeom prst="rect">
            <a:avLst/>
          </a:prstGeom>
          <a:noFill/>
        </p:spPr>
        <p:txBody>
          <a:bodyPr wrap="square" rtlCol="0">
            <a:spAutoFit/>
          </a:bodyPr>
          <a:lstStyle/>
          <a:p>
            <a:pPr>
              <a:lnSpc>
                <a:spcPts val="1800"/>
              </a:lnSpc>
            </a:pPr>
            <a:r>
              <a:rPr lang="en-US" altLang="ja-JP" sz="1200" b="1" dirty="0">
                <a:latin typeface="DENSO TP 2017 Regular" panose="020B0500000000000000" pitchFamily="34" charset="-128"/>
                <a:ea typeface="DENSO TP 2017 Regular" panose="020B0500000000000000" pitchFamily="34" charset="-128"/>
                <a:cs typeface="Meiryo UI" panose="020B0604030504040204" pitchFamily="50" charset="-128"/>
              </a:rPr>
              <a:t>(</a:t>
            </a:r>
            <a:r>
              <a:rPr lang="ja-JP" altLang="en-US" sz="1200" b="1" dirty="0">
                <a:latin typeface="DENSO TP 2017 Regular" panose="020B0500000000000000" pitchFamily="34" charset="-128"/>
                <a:ea typeface="DENSO TP 2017 Regular" panose="020B0500000000000000" pitchFamily="34" charset="-128"/>
                <a:cs typeface="Meiryo UI" panose="020B0604030504040204" pitchFamily="50" charset="-128"/>
              </a:rPr>
              <a:t>法令順守・倫理的行動の実践）</a:t>
            </a:r>
            <a:endParaRPr lang="en-US" altLang="ja-JP" sz="1200" b="1" dirty="0">
              <a:latin typeface="DENSO TP 2017 Regular" panose="020B0500000000000000" pitchFamily="34" charset="-128"/>
              <a:ea typeface="DENSO TP 2017 Regular" panose="020B0500000000000000" pitchFamily="34" charset="-128"/>
              <a:cs typeface="Meiryo UI" panose="020B0604030504040204" pitchFamily="50" charset="-128"/>
            </a:endParaRPr>
          </a:p>
          <a:p>
            <a:pPr marL="176213" indent="-176213">
              <a:lnSpc>
                <a:spcPts val="1800"/>
              </a:lnSpc>
            </a:pPr>
            <a:r>
              <a:rPr lang="ja-JP" altLang="en-US" sz="1200" dirty="0">
                <a:latin typeface="DENSO TP 2017 Regular" panose="020B0500000000000000" pitchFamily="34" charset="-128"/>
                <a:ea typeface="DENSO TP 2017 Regular" panose="020B0500000000000000" pitchFamily="34" charset="-128"/>
                <a:cs typeface="Meiryo UI" panose="020B0604030504040204" pitchFamily="50" charset="-128"/>
              </a:rPr>
              <a:t>・国の内外において、関係法令、国際ルールとその精神を順守し、各国・地域の文化・歴史を尊重しつつ、高い倫理観をもって、健全かつ公正な事業活動に努めます。</a:t>
            </a:r>
            <a:endParaRPr lang="en-US" altLang="ja-JP" sz="1200" dirty="0">
              <a:latin typeface="DENSO TP 2017 Regular" panose="020B0500000000000000" pitchFamily="34" charset="-128"/>
              <a:ea typeface="DENSO TP 2017 Regular" panose="020B0500000000000000" pitchFamily="34" charset="-128"/>
              <a:cs typeface="Meiryo UI" panose="020B0604030504040204" pitchFamily="50" charset="-128"/>
            </a:endParaRPr>
          </a:p>
          <a:p>
            <a:pPr marL="176213" indent="-176213">
              <a:lnSpc>
                <a:spcPts val="1800"/>
              </a:lnSpc>
            </a:pPr>
            <a:r>
              <a:rPr lang="ja-JP" altLang="en-US" sz="1200" dirty="0">
                <a:latin typeface="DENSO TP 2017 Regular" panose="020B0500000000000000" pitchFamily="34" charset="-128"/>
                <a:ea typeface="DENSO TP 2017 Regular" panose="020B0500000000000000" pitchFamily="34" charset="-128"/>
                <a:cs typeface="Meiryo UI" panose="020B0604030504040204" pitchFamily="50" charset="-128"/>
              </a:rPr>
              <a:t>・競争法、贈収賄規制法、輸出規制法、知的財産保護法、個人情報を含むデータ保護法などに関わる法令違反行為に関与しません。</a:t>
            </a:r>
            <a:endParaRPr lang="en-US" altLang="ja-JP" sz="1200" strike="sngStrike" dirty="0">
              <a:latin typeface="DENSO TP 2017 Regular" panose="020B0500000000000000" pitchFamily="34" charset="-128"/>
              <a:ea typeface="DENSO TP 2017 Regular" panose="020B0500000000000000" pitchFamily="34" charset="-128"/>
              <a:cs typeface="Meiryo UI" panose="020B0604030504040204" pitchFamily="50" charset="-128"/>
            </a:endParaRPr>
          </a:p>
        </p:txBody>
      </p:sp>
      <p:sp>
        <p:nvSpPr>
          <p:cNvPr id="14" name="正方形/長方形 13"/>
          <p:cNvSpPr/>
          <p:nvPr/>
        </p:nvSpPr>
        <p:spPr>
          <a:xfrm>
            <a:off x="858923" y="3454449"/>
            <a:ext cx="6234076" cy="323165"/>
          </a:xfrm>
          <a:prstGeom prst="rect">
            <a:avLst/>
          </a:prstGeom>
        </p:spPr>
        <p:txBody>
          <a:bodyPr wrap="square">
            <a:spAutoFit/>
          </a:bodyPr>
          <a:lstStyle/>
          <a:p>
            <a:pPr>
              <a:lnSpc>
                <a:spcPts val="1800"/>
              </a:lnSpc>
            </a:pPr>
            <a:r>
              <a:rPr lang="en-US" altLang="ja-JP" sz="1050" dirty="0">
                <a:latin typeface="DENSO TP 2017 Regular" panose="020B0500000000000000" pitchFamily="34" charset="-128"/>
                <a:ea typeface="DENSO TP 2017 Regular" panose="020B0500000000000000" pitchFamily="34" charset="-128"/>
                <a:cs typeface="Meiryo UI" panose="020B0604030504040204" pitchFamily="50" charset="-128"/>
              </a:rPr>
              <a:t>※</a:t>
            </a:r>
            <a:r>
              <a:rPr lang="ja-JP" altLang="en-US" sz="1050" dirty="0">
                <a:latin typeface="DENSO TP 2017 Regular" panose="020B0500000000000000" pitchFamily="34" charset="-128"/>
                <a:ea typeface="DENSO TP 2017 Regular" panose="020B0500000000000000" pitchFamily="34" charset="-128"/>
                <a:cs typeface="Meiryo UI" panose="020B0604030504040204" pitchFamily="50" charset="-128"/>
              </a:rPr>
              <a:t>㈱デンソー、連結マネジメント対象会社および㈱デンソーが筆頭株主の会社</a:t>
            </a:r>
            <a:endParaRPr lang="ja-JP" altLang="en-US" sz="1050" dirty="0">
              <a:latin typeface="DENSO TP 2017 Regular" panose="020B0500000000000000" pitchFamily="34" charset="-128"/>
              <a:ea typeface="DENSO TP 2017 Regular" panose="020B0500000000000000" pitchFamily="34" charset="-128"/>
            </a:endParaRPr>
          </a:p>
        </p:txBody>
      </p:sp>
    </p:spTree>
    <p:extLst>
      <p:ext uri="{BB962C8B-B14F-4D97-AF65-F5344CB8AC3E}">
        <p14:creationId xmlns:p14="http://schemas.microsoft.com/office/powerpoint/2010/main" val="3168802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テキスト ボックス 8"/>
          <p:cNvSpPr txBox="1"/>
          <p:nvPr/>
        </p:nvSpPr>
        <p:spPr>
          <a:xfrm>
            <a:off x="664039" y="1336538"/>
            <a:ext cx="6546795" cy="346764"/>
          </a:xfrm>
          <a:prstGeom prst="rect">
            <a:avLst/>
          </a:prstGeom>
          <a:noFill/>
        </p:spPr>
        <p:txBody>
          <a:bodyPr wrap="square" lIns="99569" tIns="49785" rIns="99569" bIns="49785" rtlCol="0">
            <a:spAutoFit/>
          </a:bodyPr>
          <a:lstStyle/>
          <a:p>
            <a:r>
              <a:rPr lang="en-US" altLang="ja-JP" sz="1600" dirty="0">
                <a:latin typeface="DENSO TP 2017 Bold" pitchFamily="34" charset="-128"/>
                <a:ea typeface="DENSO TP 2017 Bold" pitchFamily="34" charset="-128"/>
              </a:rPr>
              <a:t>2.</a:t>
            </a:r>
            <a:r>
              <a:rPr lang="en-US" altLang="ja-JP" sz="1600" dirty="0">
                <a:latin typeface="DENSO Sans TP 2017 Bold" panose="020B0800000000000000" pitchFamily="34" charset="-128"/>
                <a:ea typeface="DENSO Sans TP 2017 Bold" panose="020B0800000000000000" pitchFamily="34" charset="-128"/>
              </a:rPr>
              <a:t>『</a:t>
            </a:r>
            <a:r>
              <a:rPr lang="ja-JP" altLang="en-US" sz="1600" dirty="0">
                <a:latin typeface="DENSO Sans TP 2017 Bold" panose="020B0800000000000000" pitchFamily="34" charset="-128"/>
                <a:ea typeface="DENSO Sans TP 2017 Bold" panose="020B0800000000000000" pitchFamily="34" charset="-128"/>
              </a:rPr>
              <a:t>デンソーグループサステナビリティ方針</a:t>
            </a:r>
            <a:r>
              <a:rPr lang="en-US" altLang="ja-JP" sz="1600" dirty="0">
                <a:latin typeface="DENSO Sans TP 2017 Bold" panose="020B0800000000000000" pitchFamily="34" charset="-128"/>
                <a:ea typeface="DENSO Sans TP 2017 Bold" panose="020B0800000000000000" pitchFamily="34" charset="-128"/>
              </a:rPr>
              <a:t>』</a:t>
            </a:r>
            <a:endParaRPr lang="ja-JP" altLang="en-US" sz="1600" dirty="0">
              <a:latin typeface="DENSO Sans TP 2017 Bold" panose="020B0800000000000000" pitchFamily="34" charset="-128"/>
              <a:ea typeface="DENSO Sans TP 2017 Bold" panose="020B0800000000000000" pitchFamily="34" charset="-128"/>
            </a:endParaRPr>
          </a:p>
        </p:txBody>
      </p:sp>
      <p:sp>
        <p:nvSpPr>
          <p:cNvPr id="11" name="テキスト ボックス 10"/>
          <p:cNvSpPr txBox="1"/>
          <p:nvPr/>
        </p:nvSpPr>
        <p:spPr>
          <a:xfrm>
            <a:off x="647700" y="862815"/>
            <a:ext cx="6913563" cy="377541"/>
          </a:xfrm>
          <a:prstGeom prst="rect">
            <a:avLst/>
          </a:prstGeom>
          <a:noFill/>
        </p:spPr>
        <p:txBody>
          <a:bodyPr wrap="square" lIns="99569" tIns="49785" rIns="99569" bIns="49785" rtlCol="0">
            <a:spAutoFit/>
          </a:bodyPr>
          <a:lstStyle/>
          <a:p>
            <a:r>
              <a:rPr lang="en-US" altLang="ja-JP" sz="1800" dirty="0">
                <a:latin typeface="DENSO TP 2017 Bold" pitchFamily="34" charset="-128"/>
                <a:ea typeface="DENSO TP 2017 Bold" pitchFamily="34" charset="-128"/>
              </a:rPr>
              <a:t>II</a:t>
            </a:r>
            <a:r>
              <a:rPr lang="ja-JP" altLang="en-US" sz="1800" dirty="0">
                <a:latin typeface="DENSO TP 2017 Bold" pitchFamily="34" charset="-128"/>
                <a:ea typeface="DENSO TP 2017 Bold" pitchFamily="34" charset="-128"/>
              </a:rPr>
              <a:t>．デンソー基本理念、サステナビリティ方針</a:t>
            </a:r>
            <a:endParaRPr lang="ja-JP" altLang="ja-JP" sz="1800" dirty="0">
              <a:latin typeface="DENSO TP 2017 Bold" pitchFamily="34" charset="-128"/>
              <a:ea typeface="DENSO TP 2017 Bold" pitchFamily="34" charset="-128"/>
            </a:endParaRPr>
          </a:p>
        </p:txBody>
      </p:sp>
      <p:sp>
        <p:nvSpPr>
          <p:cNvPr id="8" name="フッター プレースホルダー 1"/>
          <p:cNvSpPr>
            <a:spLocks noGrp="1"/>
          </p:cNvSpPr>
          <p:nvPr>
            <p:ph type="ftr" sz="quarter" idx="11"/>
          </p:nvPr>
        </p:nvSpPr>
        <p:spPr>
          <a:xfrm>
            <a:off x="2583432" y="10315252"/>
            <a:ext cx="2394400" cy="263185"/>
          </a:xfrm>
        </p:spPr>
        <p:txBody>
          <a:bodyPr/>
          <a:lstStyle/>
          <a:p>
            <a:pPr algn="ctr"/>
            <a:r>
              <a:rPr kumimoji="1" lang="en-US" altLang="ja-JP" sz="1200" dirty="0">
                <a:latin typeface="DENSO TP 2017 Regular" pitchFamily="34" charset="-128"/>
                <a:ea typeface="DENSO TP 2017 Regular" pitchFamily="34" charset="-128"/>
              </a:rPr>
              <a:t>4</a:t>
            </a:r>
            <a:endParaRPr kumimoji="1" lang="ja-JP" altLang="en-US" sz="1200" dirty="0">
              <a:latin typeface="DENSO TP 2017 Regular" pitchFamily="34" charset="-128"/>
              <a:ea typeface="DENSO TP 2017 Regular" pitchFamily="34" charset="-128"/>
            </a:endParaRPr>
          </a:p>
        </p:txBody>
      </p:sp>
      <p:pic>
        <p:nvPicPr>
          <p:cNvPr id="10" name="図 9"/>
          <p:cNvPicPr>
            <a:picLocks noChangeAspect="1"/>
          </p:cNvPicPr>
          <p:nvPr/>
        </p:nvPicPr>
        <p:blipFill rotWithShape="1">
          <a:blip r:embed="rId2" cstate="print">
            <a:extLst>
              <a:ext uri="{28A0092B-C50C-407E-A947-70E740481C1C}">
                <a14:useLocalDpi xmlns:a14="http://schemas.microsoft.com/office/drawing/2010/main" val="0"/>
              </a:ext>
            </a:extLst>
          </a:blip>
          <a:srcRect l="36937" t="16988" r="56370" b="69878"/>
          <a:stretch/>
        </p:blipFill>
        <p:spPr>
          <a:xfrm>
            <a:off x="4282659" y="0"/>
            <a:ext cx="697318" cy="972320"/>
          </a:xfrm>
          <a:prstGeom prst="rect">
            <a:avLst/>
          </a:prstGeom>
        </p:spPr>
      </p:pic>
      <p:sp>
        <p:nvSpPr>
          <p:cNvPr id="7" name="テキスト ボックス 6"/>
          <p:cNvSpPr txBox="1"/>
          <p:nvPr/>
        </p:nvSpPr>
        <p:spPr>
          <a:xfrm>
            <a:off x="899056" y="7276107"/>
            <a:ext cx="5658456" cy="1015663"/>
          </a:xfrm>
          <a:prstGeom prst="rect">
            <a:avLst/>
          </a:prstGeom>
          <a:noFill/>
        </p:spPr>
        <p:txBody>
          <a:bodyPr wrap="square" rtlCol="0">
            <a:spAutoFit/>
          </a:bodyPr>
          <a:lstStyle/>
          <a:p>
            <a:pPr>
              <a:lnSpc>
                <a:spcPts val="1800"/>
              </a:lnSpc>
            </a:pPr>
            <a:r>
              <a:rPr lang="en-US" altLang="ja-JP" sz="1200" b="1" dirty="0">
                <a:latin typeface="DENSO TP 2017 Regular" panose="020B0500000000000000" pitchFamily="34" charset="-128"/>
                <a:ea typeface="DENSO TP 2017 Regular" panose="020B0500000000000000" pitchFamily="34" charset="-128"/>
                <a:cs typeface="Meiryo UI" panose="020B0604030504040204" pitchFamily="50" charset="-128"/>
              </a:rPr>
              <a:t>(</a:t>
            </a:r>
            <a:r>
              <a:rPr lang="ja-JP" altLang="en-US" sz="1200" b="1" dirty="0">
                <a:latin typeface="DENSO TP 2017 Regular" panose="020B0500000000000000" pitchFamily="34" charset="-128"/>
                <a:ea typeface="DENSO TP 2017 Regular" panose="020B0500000000000000" pitchFamily="34" charset="-128"/>
                <a:cs typeface="Meiryo UI" panose="020B0604030504040204" pitchFamily="50" charset="-128"/>
              </a:rPr>
              <a:t>情報開示、ステークホルダーとの対話</a:t>
            </a:r>
            <a:r>
              <a:rPr lang="en-US" altLang="ja-JP" sz="1200" b="1" dirty="0">
                <a:latin typeface="DENSO TP 2017 Regular" panose="020B0500000000000000" pitchFamily="34" charset="-128"/>
                <a:ea typeface="DENSO TP 2017 Regular" panose="020B0500000000000000" pitchFamily="34" charset="-128"/>
                <a:cs typeface="Meiryo UI" panose="020B0604030504040204" pitchFamily="50" charset="-128"/>
              </a:rPr>
              <a:t>)</a:t>
            </a:r>
            <a:endParaRPr lang="ja-JP" altLang="en-US" sz="1200" b="1" dirty="0">
              <a:latin typeface="DENSO TP 2017 Regular" panose="020B0500000000000000" pitchFamily="34" charset="-128"/>
              <a:ea typeface="DENSO TP 2017 Regular" panose="020B0500000000000000" pitchFamily="34" charset="-128"/>
              <a:cs typeface="Meiryo UI" panose="020B0604030504040204" pitchFamily="50" charset="-128"/>
            </a:endParaRPr>
          </a:p>
          <a:p>
            <a:pPr marL="96838">
              <a:lnSpc>
                <a:spcPts val="1800"/>
              </a:lnSpc>
            </a:pPr>
            <a:r>
              <a:rPr lang="ja-JP" altLang="en-US" sz="1200" dirty="0">
                <a:latin typeface="DENSO TP 2017 Regular" panose="020B0500000000000000" pitchFamily="34" charset="-128"/>
                <a:ea typeface="DENSO TP 2017 Regular" panose="020B0500000000000000" pitchFamily="34" charset="-128"/>
                <a:cs typeface="Meiryo UI" panose="020B0604030504040204" pitchFamily="50" charset="-128"/>
              </a:rPr>
              <a:t>企業情報を適時かつ適正に開示するとともに、ステークホルダーとのオープンかつ公正で、建設的な対話を通じて、経営の透明性を高め、相互理解・信頼関係の維持発展に努めます。</a:t>
            </a:r>
            <a:endParaRPr lang="en-US" altLang="ja-JP" sz="1200" dirty="0">
              <a:latin typeface="DENSO TP 2017 Regular" panose="020B0500000000000000" pitchFamily="34" charset="-128"/>
              <a:ea typeface="DENSO TP 2017 Regular" panose="020B0500000000000000" pitchFamily="34" charset="-128"/>
              <a:cs typeface="Meiryo UI" panose="020B0604030504040204" pitchFamily="50" charset="-128"/>
            </a:endParaRPr>
          </a:p>
        </p:txBody>
      </p:sp>
      <p:sp>
        <p:nvSpPr>
          <p:cNvPr id="12" name="テキスト ボックス 11"/>
          <p:cNvSpPr txBox="1"/>
          <p:nvPr/>
        </p:nvSpPr>
        <p:spPr>
          <a:xfrm>
            <a:off x="859396" y="5367081"/>
            <a:ext cx="5658454" cy="784830"/>
          </a:xfrm>
          <a:prstGeom prst="rect">
            <a:avLst/>
          </a:prstGeom>
          <a:noFill/>
        </p:spPr>
        <p:txBody>
          <a:bodyPr wrap="square" rtlCol="0">
            <a:spAutoFit/>
          </a:bodyPr>
          <a:lstStyle/>
          <a:p>
            <a:pPr>
              <a:lnSpc>
                <a:spcPts val="1800"/>
              </a:lnSpc>
            </a:pPr>
            <a:r>
              <a:rPr lang="en-US" altLang="ja-JP" sz="1200" b="1" dirty="0">
                <a:latin typeface="DENSO TP 2017 Regular" panose="020B0500000000000000" pitchFamily="34" charset="-128"/>
                <a:ea typeface="DENSO TP 2017 Regular" panose="020B0500000000000000" pitchFamily="34" charset="-128"/>
                <a:cs typeface="Meiryo UI" panose="020B0604030504040204" pitchFamily="50" charset="-128"/>
              </a:rPr>
              <a:t>(</a:t>
            </a:r>
            <a:r>
              <a:rPr lang="ja-JP" altLang="en-US" sz="1200" b="1" dirty="0">
                <a:latin typeface="DENSO TP 2017 Regular" panose="020B0500000000000000" pitchFamily="34" charset="-128"/>
                <a:ea typeface="DENSO TP 2017 Regular" panose="020B0500000000000000" pitchFamily="34" charset="-128"/>
                <a:cs typeface="Meiryo UI" panose="020B0604030504040204" pitchFamily="50" charset="-128"/>
              </a:rPr>
              <a:t>環境経営</a:t>
            </a:r>
            <a:r>
              <a:rPr lang="en-US" altLang="ja-JP" sz="1200" b="1" dirty="0">
                <a:latin typeface="DENSO TP 2017 Regular" panose="020B0500000000000000" pitchFamily="34" charset="-128"/>
                <a:ea typeface="DENSO TP 2017 Regular" panose="020B0500000000000000" pitchFamily="34" charset="-128"/>
                <a:cs typeface="Meiryo UI" panose="020B0604030504040204" pitchFamily="50" charset="-128"/>
              </a:rPr>
              <a:t>)</a:t>
            </a:r>
            <a:endParaRPr lang="ja-JP" altLang="en-US" sz="1200" b="1" dirty="0">
              <a:latin typeface="DENSO TP 2017 Regular" panose="020B0500000000000000" pitchFamily="34" charset="-128"/>
              <a:ea typeface="DENSO TP 2017 Regular" panose="020B0500000000000000" pitchFamily="34" charset="-128"/>
              <a:cs typeface="Meiryo UI" panose="020B0604030504040204" pitchFamily="50" charset="-128"/>
            </a:endParaRPr>
          </a:p>
          <a:p>
            <a:pPr marL="96838">
              <a:lnSpc>
                <a:spcPts val="1800"/>
              </a:lnSpc>
            </a:pPr>
            <a:r>
              <a:rPr lang="ja-JP" altLang="en-US" sz="1200" dirty="0">
                <a:latin typeface="DENSO TP 2017 Regular" panose="020B0500000000000000" pitchFamily="34" charset="-128"/>
                <a:ea typeface="DENSO TP 2017 Regular" panose="020B0500000000000000" pitchFamily="34" charset="-128"/>
                <a:cs typeface="Meiryo UI" panose="020B0604030504040204" pitchFamily="50" charset="-128"/>
              </a:rPr>
              <a:t>地球環境課題解決に資する技術開発、工場運営、社員行動および環境価値創造マネジメントを実践します。</a:t>
            </a:r>
          </a:p>
        </p:txBody>
      </p:sp>
      <p:sp>
        <p:nvSpPr>
          <p:cNvPr id="13" name="テキスト ボックス 12"/>
          <p:cNvSpPr txBox="1"/>
          <p:nvPr/>
        </p:nvSpPr>
        <p:spPr>
          <a:xfrm>
            <a:off x="899056" y="6217975"/>
            <a:ext cx="5694318" cy="1015663"/>
          </a:xfrm>
          <a:prstGeom prst="rect">
            <a:avLst/>
          </a:prstGeom>
          <a:noFill/>
        </p:spPr>
        <p:txBody>
          <a:bodyPr wrap="square" rtlCol="0">
            <a:spAutoFit/>
          </a:bodyPr>
          <a:lstStyle/>
          <a:p>
            <a:pPr>
              <a:lnSpc>
                <a:spcPts val="1800"/>
              </a:lnSpc>
            </a:pPr>
            <a:r>
              <a:rPr lang="en-US" altLang="ja-JP" sz="1200" b="1" dirty="0">
                <a:latin typeface="DENSO TP 2017 Regular" panose="020B0500000000000000" pitchFamily="34" charset="-128"/>
                <a:ea typeface="DENSO TP 2017 Regular" panose="020B0500000000000000" pitchFamily="34" charset="-128"/>
                <a:cs typeface="Meiryo UI" panose="020B0604030504040204" pitchFamily="50" charset="-128"/>
              </a:rPr>
              <a:t>(</a:t>
            </a:r>
            <a:r>
              <a:rPr lang="ja-JP" altLang="en-US" sz="1200" b="1" dirty="0">
                <a:latin typeface="DENSO TP 2017 Regular" panose="020B0500000000000000" pitchFamily="34" charset="-128"/>
                <a:ea typeface="DENSO TP 2017 Regular" panose="020B0500000000000000" pitchFamily="34" charset="-128"/>
                <a:cs typeface="Meiryo UI" panose="020B0604030504040204" pitchFamily="50" charset="-128"/>
              </a:rPr>
              <a:t>社会参画と発展への貢献</a:t>
            </a:r>
            <a:r>
              <a:rPr lang="en-US" altLang="ja-JP" sz="1200" b="1" dirty="0">
                <a:latin typeface="DENSO TP 2017 Regular" panose="020B0500000000000000" pitchFamily="34" charset="-128"/>
                <a:ea typeface="DENSO TP 2017 Regular" panose="020B0500000000000000" pitchFamily="34" charset="-128"/>
                <a:cs typeface="Meiryo UI" panose="020B0604030504040204" pitchFamily="50" charset="-128"/>
              </a:rPr>
              <a:t>)</a:t>
            </a:r>
            <a:endParaRPr lang="ja-JP" altLang="en-US" sz="1200" b="1" dirty="0">
              <a:latin typeface="DENSO TP 2017 Regular" panose="020B0500000000000000" pitchFamily="34" charset="-128"/>
              <a:ea typeface="DENSO TP 2017 Regular" panose="020B0500000000000000" pitchFamily="34" charset="-128"/>
              <a:cs typeface="Meiryo UI" panose="020B0604030504040204" pitchFamily="50" charset="-128"/>
            </a:endParaRPr>
          </a:p>
          <a:p>
            <a:pPr marL="96838">
              <a:lnSpc>
                <a:spcPts val="1800"/>
              </a:lnSpc>
            </a:pPr>
            <a:r>
              <a:rPr lang="ja-JP" altLang="en-US" sz="1200" dirty="0">
                <a:latin typeface="DENSO TP 2017 Regular" panose="020B0500000000000000" pitchFamily="34" charset="-128"/>
                <a:ea typeface="DENSO TP 2017 Regular" panose="020B0500000000000000" pitchFamily="34" charset="-128"/>
                <a:cs typeface="Meiryo UI" panose="020B0604030504040204" pitchFamily="50" charset="-128"/>
              </a:rPr>
              <a:t>社会との共生をめざし、事業活動を行うあらゆる国・地域において、独自にまたはパートナーと協働しながら積極的によりよい社会づくりに参画し、その発展に貢献します。</a:t>
            </a:r>
            <a:endParaRPr lang="en-US" altLang="ja-JP" sz="1200" dirty="0">
              <a:latin typeface="DENSO TP 2017 Regular" panose="020B0500000000000000" pitchFamily="34" charset="-128"/>
              <a:ea typeface="DENSO TP 2017 Regular" panose="020B0500000000000000" pitchFamily="34" charset="-128"/>
              <a:cs typeface="Meiryo UI" panose="020B0604030504040204" pitchFamily="50" charset="-128"/>
            </a:endParaRPr>
          </a:p>
        </p:txBody>
      </p:sp>
      <p:sp>
        <p:nvSpPr>
          <p:cNvPr id="14" name="テキスト ボックス 13"/>
          <p:cNvSpPr txBox="1"/>
          <p:nvPr/>
        </p:nvSpPr>
        <p:spPr>
          <a:xfrm>
            <a:off x="916987" y="8397422"/>
            <a:ext cx="5658456" cy="1015663"/>
          </a:xfrm>
          <a:prstGeom prst="rect">
            <a:avLst/>
          </a:prstGeom>
          <a:noFill/>
        </p:spPr>
        <p:txBody>
          <a:bodyPr wrap="square" rtlCol="0">
            <a:spAutoFit/>
          </a:bodyPr>
          <a:lstStyle/>
          <a:p>
            <a:pPr>
              <a:lnSpc>
                <a:spcPts val="1800"/>
              </a:lnSpc>
            </a:pPr>
            <a:r>
              <a:rPr lang="en-US" altLang="ja-JP" sz="1200" b="1" dirty="0">
                <a:latin typeface="DENSO TP 2017 Regular" panose="020B0500000000000000" pitchFamily="34" charset="-128"/>
                <a:ea typeface="DENSO TP 2017 Regular" panose="020B0500000000000000" pitchFamily="34" charset="-128"/>
                <a:cs typeface="Meiryo UI" panose="020B0604030504040204" pitchFamily="50" charset="-128"/>
              </a:rPr>
              <a:t>(</a:t>
            </a:r>
            <a:r>
              <a:rPr lang="ja-JP" altLang="en-US" sz="1200" b="1" dirty="0">
                <a:latin typeface="DENSO TP 2017 Regular" panose="020B0500000000000000" pitchFamily="34" charset="-128"/>
                <a:ea typeface="DENSO TP 2017 Regular" panose="020B0500000000000000" pitchFamily="34" charset="-128"/>
                <a:cs typeface="Meiryo UI" panose="020B0604030504040204" pitchFamily="50" charset="-128"/>
              </a:rPr>
              <a:t>リスク管理の徹底）</a:t>
            </a:r>
          </a:p>
          <a:p>
            <a:pPr marL="96838">
              <a:lnSpc>
                <a:spcPts val="1800"/>
              </a:lnSpc>
            </a:pPr>
            <a:r>
              <a:rPr lang="ja-JP" altLang="en-US" sz="1200" dirty="0">
                <a:latin typeface="DENSO TP 2017 Regular" panose="020B0500000000000000" pitchFamily="34" charset="-128"/>
                <a:ea typeface="DENSO TP 2017 Regular" panose="020B0500000000000000" pitchFamily="34" charset="-128"/>
                <a:cs typeface="Meiryo UI" panose="020B0604030504040204" pitchFamily="50" charset="-128"/>
              </a:rPr>
              <a:t>市民生活や企業活動に脅威を与えるテロ、サイバー攻撃、自然災害等の多様化するリスクに備え、常にリスクを把握し、被害の最小化と事業継続との両面からリスク管理を徹底します。 </a:t>
            </a:r>
          </a:p>
        </p:txBody>
      </p:sp>
      <p:sp>
        <p:nvSpPr>
          <p:cNvPr id="15" name="正方形/長方形 14"/>
          <p:cNvSpPr/>
          <p:nvPr/>
        </p:nvSpPr>
        <p:spPr>
          <a:xfrm>
            <a:off x="934918" y="9509339"/>
            <a:ext cx="5658456" cy="784830"/>
          </a:xfrm>
          <a:prstGeom prst="rect">
            <a:avLst/>
          </a:prstGeom>
        </p:spPr>
        <p:txBody>
          <a:bodyPr wrap="square">
            <a:spAutoFit/>
          </a:bodyPr>
          <a:lstStyle/>
          <a:p>
            <a:pPr>
              <a:lnSpc>
                <a:spcPts val="1800"/>
              </a:lnSpc>
            </a:pPr>
            <a:r>
              <a:rPr lang="en-US" altLang="ja-JP" sz="1200" b="1" dirty="0">
                <a:latin typeface="DENSO TP 2017 Regular" panose="020B0500000000000000" pitchFamily="34" charset="-128"/>
                <a:ea typeface="DENSO TP 2017 Regular" panose="020B0500000000000000" pitchFamily="34" charset="-128"/>
                <a:cs typeface="Meiryo UI" panose="020B0604030504040204" pitchFamily="50" charset="-128"/>
              </a:rPr>
              <a:t>(</a:t>
            </a:r>
            <a:r>
              <a:rPr lang="ja-JP" altLang="en-US" sz="1200" b="1" dirty="0">
                <a:latin typeface="DENSO TP 2017 Regular" panose="020B0500000000000000" pitchFamily="34" charset="-128"/>
                <a:ea typeface="DENSO TP 2017 Regular" panose="020B0500000000000000" pitchFamily="34" charset="-128"/>
                <a:cs typeface="Meiryo UI" panose="020B0604030504040204" pitchFamily="50" charset="-128"/>
              </a:rPr>
              <a:t>経営トップの役割）</a:t>
            </a:r>
          </a:p>
          <a:p>
            <a:pPr marL="96838">
              <a:lnSpc>
                <a:spcPts val="1800"/>
              </a:lnSpc>
            </a:pPr>
            <a:r>
              <a:rPr lang="ja-JP" altLang="en-US" sz="1200" dirty="0">
                <a:latin typeface="DENSO TP 2017 Regular" panose="020B0500000000000000" pitchFamily="34" charset="-128"/>
                <a:ea typeface="DENSO TP 2017 Regular" panose="020B0500000000000000" pitchFamily="34" charset="-128"/>
                <a:cs typeface="Meiryo UI" panose="020B0604030504040204" pitchFamily="50" charset="-128"/>
              </a:rPr>
              <a:t>経営トップは、本指針の精神の実現が自らの役割であることを認識して経営にあたり、実効あるガバナンスを構築します。</a:t>
            </a:r>
          </a:p>
        </p:txBody>
      </p:sp>
      <p:sp>
        <p:nvSpPr>
          <p:cNvPr id="16" name="テキスト ボックス 15"/>
          <p:cNvSpPr txBox="1"/>
          <p:nvPr/>
        </p:nvSpPr>
        <p:spPr>
          <a:xfrm>
            <a:off x="828303" y="3197256"/>
            <a:ext cx="5658455" cy="2169825"/>
          </a:xfrm>
          <a:prstGeom prst="rect">
            <a:avLst/>
          </a:prstGeom>
          <a:noFill/>
        </p:spPr>
        <p:txBody>
          <a:bodyPr wrap="square" rtlCol="0">
            <a:spAutoFit/>
          </a:bodyPr>
          <a:lstStyle/>
          <a:p>
            <a:pPr>
              <a:lnSpc>
                <a:spcPts val="1800"/>
              </a:lnSpc>
            </a:pPr>
            <a:r>
              <a:rPr lang="en-US" altLang="ja-JP" sz="1200" b="1" dirty="0">
                <a:latin typeface="DENSO TP 2017 Regular" panose="020B0500000000000000" pitchFamily="34" charset="-128"/>
                <a:ea typeface="DENSO TP 2017 Regular" panose="020B0500000000000000" pitchFamily="34" charset="-128"/>
                <a:cs typeface="Meiryo UI" panose="020B0604030504040204" pitchFamily="50" charset="-128"/>
              </a:rPr>
              <a:t>(</a:t>
            </a:r>
            <a:r>
              <a:rPr lang="ja-JP" altLang="en-US" sz="1200" b="1" dirty="0">
                <a:latin typeface="DENSO TP 2017 Regular" panose="020B0500000000000000" pitchFamily="34" charset="-128"/>
                <a:ea typeface="DENSO TP 2017 Regular" panose="020B0500000000000000" pitchFamily="34" charset="-128"/>
                <a:cs typeface="Meiryo UI" panose="020B0604030504040204" pitchFamily="50" charset="-128"/>
              </a:rPr>
              <a:t>社員を大切にする労働環境・企業風土づくり）</a:t>
            </a:r>
            <a:endParaRPr lang="en-US" altLang="ja-JP" sz="1200" b="1" dirty="0">
              <a:latin typeface="DENSO TP 2017 Regular" panose="020B0500000000000000" pitchFamily="34" charset="-128"/>
              <a:ea typeface="DENSO TP 2017 Regular" panose="020B0500000000000000" pitchFamily="34" charset="-128"/>
              <a:cs typeface="Meiryo UI" panose="020B0604030504040204" pitchFamily="50" charset="-128"/>
            </a:endParaRPr>
          </a:p>
          <a:p>
            <a:pPr marL="85725" indent="-85725">
              <a:lnSpc>
                <a:spcPts val="1800"/>
              </a:lnSpc>
            </a:pPr>
            <a:r>
              <a:rPr lang="ja-JP" altLang="en-US" sz="1200" dirty="0">
                <a:latin typeface="DENSO TP 2017 Regular" panose="020B0500000000000000" pitchFamily="34" charset="-128"/>
                <a:ea typeface="DENSO TP 2017 Regular" panose="020B0500000000000000" pitchFamily="34" charset="-128"/>
                <a:cs typeface="Meiryo UI" panose="020B0604030504040204" pitchFamily="50" charset="-128"/>
              </a:rPr>
              <a:t>・労働時間、休日、賃金などの基本的労働条件に関する各国・地域の法令を順守するとともに、健康と安全に配慮した働きやすい職場環境の維持・向上に取り組みます。</a:t>
            </a:r>
            <a:endParaRPr lang="en-US" altLang="ja-JP" sz="1200" dirty="0">
              <a:latin typeface="DENSO TP 2017 Regular" panose="020B0500000000000000" pitchFamily="34" charset="-128"/>
              <a:ea typeface="DENSO TP 2017 Regular" panose="020B0500000000000000" pitchFamily="34" charset="-128"/>
              <a:cs typeface="Meiryo UI" panose="020B0604030504040204" pitchFamily="50" charset="-128"/>
            </a:endParaRPr>
          </a:p>
          <a:p>
            <a:pPr marL="85725" indent="-85725">
              <a:lnSpc>
                <a:spcPts val="1800"/>
              </a:lnSpc>
            </a:pPr>
            <a:r>
              <a:rPr lang="ja-JP" altLang="en-US" sz="1200" dirty="0">
                <a:latin typeface="DENSO TP 2017 Regular" panose="020B0500000000000000" pitchFamily="34" charset="-128"/>
                <a:ea typeface="DENSO TP 2017 Regular" panose="020B0500000000000000" pitchFamily="34" charset="-128"/>
                <a:cs typeface="Meiryo UI" panose="020B0604030504040204" pitchFamily="50" charset="-128"/>
              </a:rPr>
              <a:t>・社員の能力を高め、多様な人材が活躍できるような働き方の実現に努めるとともに、あらゆる雇用の場面において、性別・年齢・国籍・障がいの有無、性的指向などによる差別のない労働条件と機会を提供します。</a:t>
            </a:r>
            <a:endParaRPr lang="en-US" altLang="ja-JP" sz="1200" dirty="0">
              <a:latin typeface="DENSO TP 2017 Regular" panose="020B0500000000000000" pitchFamily="34" charset="-128"/>
              <a:ea typeface="DENSO TP 2017 Regular" panose="020B0500000000000000" pitchFamily="34" charset="-128"/>
              <a:cs typeface="Meiryo UI" panose="020B0604030504040204" pitchFamily="50" charset="-128"/>
            </a:endParaRPr>
          </a:p>
          <a:p>
            <a:pPr marL="85725" indent="-85725">
              <a:lnSpc>
                <a:spcPts val="1800"/>
              </a:lnSpc>
            </a:pPr>
            <a:r>
              <a:rPr lang="ja-JP" altLang="en-US" sz="1200" dirty="0">
                <a:latin typeface="DENSO TP 2017 Regular" panose="020B0500000000000000" pitchFamily="34" charset="-128"/>
                <a:ea typeface="DENSO TP 2017 Regular" panose="020B0500000000000000" pitchFamily="34" charset="-128"/>
                <a:cs typeface="Meiryo UI" panose="020B0604030504040204" pitchFamily="50" charset="-128"/>
              </a:rPr>
              <a:t>・社員との誠実な対話と協議を通じて、相互信頼・相互責任の価値観を構築し、ともに分かち合います。</a:t>
            </a:r>
            <a:endParaRPr lang="en-US" altLang="ja-JP" sz="1200" dirty="0">
              <a:latin typeface="DENSO TP 2017 Regular" panose="020B0500000000000000" pitchFamily="34" charset="-128"/>
              <a:ea typeface="DENSO TP 2017 Regular" panose="020B0500000000000000" pitchFamily="34" charset="-128"/>
              <a:cs typeface="Meiryo UI" panose="020B0604030504040204" pitchFamily="50" charset="-128"/>
            </a:endParaRPr>
          </a:p>
        </p:txBody>
      </p:sp>
      <p:sp>
        <p:nvSpPr>
          <p:cNvPr id="20" name="テキスト ボックス 19"/>
          <p:cNvSpPr txBox="1"/>
          <p:nvPr/>
        </p:nvSpPr>
        <p:spPr>
          <a:xfrm>
            <a:off x="859220" y="1688717"/>
            <a:ext cx="5658630" cy="1477328"/>
          </a:xfrm>
          <a:prstGeom prst="rect">
            <a:avLst/>
          </a:prstGeom>
          <a:noFill/>
        </p:spPr>
        <p:txBody>
          <a:bodyPr wrap="square" rtlCol="0">
            <a:spAutoFit/>
          </a:bodyPr>
          <a:lstStyle/>
          <a:p>
            <a:pPr>
              <a:lnSpc>
                <a:spcPts val="1800"/>
              </a:lnSpc>
            </a:pPr>
            <a:r>
              <a:rPr lang="en-US" altLang="ja-JP" sz="1200" b="1" dirty="0">
                <a:latin typeface="DENSO TP 2017 Regular" panose="020B0500000000000000" pitchFamily="34" charset="-128"/>
                <a:ea typeface="DENSO TP 2017 Regular" panose="020B0500000000000000" pitchFamily="34" charset="-128"/>
                <a:cs typeface="Meiryo UI" panose="020B0604030504040204" pitchFamily="50" charset="-128"/>
              </a:rPr>
              <a:t>(</a:t>
            </a:r>
            <a:r>
              <a:rPr lang="ja-JP" altLang="en-US" sz="1200" b="1" dirty="0">
                <a:latin typeface="DENSO TP 2017 Regular" panose="020B0500000000000000" pitchFamily="34" charset="-128"/>
                <a:ea typeface="DENSO TP 2017 Regular" panose="020B0500000000000000" pitchFamily="34" charset="-128"/>
                <a:cs typeface="Meiryo UI" panose="020B0604030504040204" pitchFamily="50" charset="-128"/>
              </a:rPr>
              <a:t>人権の尊重）</a:t>
            </a:r>
          </a:p>
          <a:p>
            <a:pPr>
              <a:lnSpc>
                <a:spcPts val="1800"/>
              </a:lnSpc>
            </a:pPr>
            <a:r>
              <a:rPr lang="ja-JP" altLang="en-US" sz="1200" dirty="0">
                <a:latin typeface="DENSO TP 2017 Regular" panose="020B0500000000000000" pitchFamily="34" charset="-128"/>
                <a:ea typeface="DENSO TP 2017 Regular" panose="020B0500000000000000" pitchFamily="34" charset="-128"/>
                <a:cs typeface="Meiryo UI" panose="020B0604030504040204" pitchFamily="50" charset="-128"/>
              </a:rPr>
              <a:t>「世界人権宣言」「国連ビジネスと人権に関する指導原則」などの各種国際規範を踏まえ、事業活動をとりまくすべての人々の人権を尊重し、いかなる形であれ強制労働・児童労働など人権を侵害する労働またはそれに準ずる行為は行いません。また人権問題を引き起こす原因となりうる紛争鉱物問題など、人権の侵害に加担することのない事業活動に努めます。 </a:t>
            </a:r>
          </a:p>
        </p:txBody>
      </p:sp>
    </p:spTree>
    <p:extLst>
      <p:ext uri="{BB962C8B-B14F-4D97-AF65-F5344CB8AC3E}">
        <p14:creationId xmlns:p14="http://schemas.microsoft.com/office/powerpoint/2010/main" val="4292245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テキスト ボックス 1"/>
          <p:cNvSpPr txBox="1"/>
          <p:nvPr/>
        </p:nvSpPr>
        <p:spPr>
          <a:xfrm>
            <a:off x="612279" y="1386260"/>
            <a:ext cx="6408712" cy="6471517"/>
          </a:xfrm>
          <a:prstGeom prst="rect">
            <a:avLst/>
          </a:prstGeom>
          <a:noFill/>
        </p:spPr>
        <p:txBody>
          <a:bodyPr wrap="square" lIns="99569" tIns="49785" rIns="99569" bIns="49785" rtlCol="0">
            <a:spAutoFit/>
          </a:bodyPr>
          <a:lstStyle/>
          <a:p>
            <a:pPr algn="just">
              <a:lnSpc>
                <a:spcPct val="150000"/>
              </a:lnSpc>
            </a:pPr>
            <a:r>
              <a:rPr lang="ja-JP" altLang="en-US" sz="1200" dirty="0">
                <a:latin typeface="DENSO TP 2017 Bold" pitchFamily="34" charset="-128"/>
                <a:ea typeface="DENSO TP 2017 Bold" pitchFamily="34" charset="-128"/>
              </a:rPr>
              <a:t>オープン・ドア ポリシー</a:t>
            </a:r>
          </a:p>
          <a:p>
            <a:pPr algn="just">
              <a:lnSpc>
                <a:spcPct val="150000"/>
              </a:lnSpc>
            </a:pPr>
            <a:r>
              <a:rPr lang="ja-JP" altLang="en-US" sz="1200" dirty="0">
                <a:latin typeface="DENSO TP 2017 Regular" pitchFamily="34" charset="-128"/>
                <a:ea typeface="DENSO TP 2017 Regular" pitchFamily="34" charset="-128"/>
              </a:rPr>
              <a:t>デンソーは製品用部品・材料、生産設備等の調達に関して、国内外を問わず公平・公正な姿勢で　広くサプライヤー様を求め調達活動を展開しています。 </a:t>
            </a:r>
          </a:p>
          <a:p>
            <a:pPr algn="just">
              <a:lnSpc>
                <a:spcPct val="150000"/>
              </a:lnSpc>
            </a:pPr>
            <a:r>
              <a:rPr lang="ja-JP" altLang="en-US" sz="1200" dirty="0">
                <a:latin typeface="DENSO TP 2017 Regular" pitchFamily="34" charset="-128"/>
                <a:ea typeface="DENSO TP 2017 Regular" pitchFamily="34" charset="-128"/>
              </a:rPr>
              <a:t>サプライヤー選定にあたっては、品質・技術・コスト・納期に加え継続的な改善に取り組む姿勢・体制等を総合的に勘案しています。 </a:t>
            </a:r>
          </a:p>
          <a:p>
            <a:pPr algn="just">
              <a:lnSpc>
                <a:spcPct val="150000"/>
              </a:lnSpc>
            </a:pPr>
            <a:endParaRPr lang="ja-JP" altLang="en-US" sz="1200" dirty="0">
              <a:latin typeface="DENSO TP 2017 Regular" pitchFamily="34" charset="-128"/>
              <a:ea typeface="DENSO TP 2017 Regular" pitchFamily="34" charset="-128"/>
            </a:endParaRPr>
          </a:p>
          <a:p>
            <a:pPr algn="just">
              <a:lnSpc>
                <a:spcPct val="150000"/>
              </a:lnSpc>
            </a:pPr>
            <a:r>
              <a:rPr lang="ja-JP" altLang="en-US" sz="1200" dirty="0">
                <a:latin typeface="DENSO TP 2017 Bold" pitchFamily="34" charset="-128"/>
                <a:ea typeface="DENSO TP 2017 Bold" pitchFamily="34" charset="-128"/>
              </a:rPr>
              <a:t>相互信頼に基づく相互発展</a:t>
            </a:r>
          </a:p>
          <a:p>
            <a:pPr algn="just">
              <a:lnSpc>
                <a:spcPct val="150000"/>
              </a:lnSpc>
            </a:pPr>
            <a:r>
              <a:rPr lang="ja-JP" altLang="en-US" sz="1200" dirty="0">
                <a:latin typeface="DENSO TP 2017 Regular" pitchFamily="34" charset="-128"/>
                <a:ea typeface="DENSO TP 2017 Regular" pitchFamily="34" charset="-128"/>
              </a:rPr>
              <a:t>デンソーは取引を通じて相互発展を図っていきたいと考えています。 </a:t>
            </a:r>
          </a:p>
          <a:p>
            <a:pPr algn="just">
              <a:lnSpc>
                <a:spcPct val="150000"/>
              </a:lnSpc>
            </a:pPr>
            <a:r>
              <a:rPr lang="ja-JP" altLang="en-US" sz="1200" dirty="0">
                <a:latin typeface="DENSO TP 2017 Regular" pitchFamily="34" charset="-128"/>
                <a:ea typeface="DENSO TP 2017 Regular" pitchFamily="34" charset="-128"/>
              </a:rPr>
              <a:t>そのためには、サプライヤー様との緊密なコミュニケーションにより強い信頼関係を築くことが重要であると考えています。 </a:t>
            </a:r>
          </a:p>
          <a:p>
            <a:pPr algn="just">
              <a:lnSpc>
                <a:spcPct val="150000"/>
              </a:lnSpc>
            </a:pPr>
            <a:endParaRPr lang="ja-JP" altLang="en-US" sz="1200" dirty="0">
              <a:latin typeface="DENSO TP 2017 Regular" pitchFamily="34" charset="-128"/>
              <a:ea typeface="DENSO TP 2017 Regular" pitchFamily="34" charset="-128"/>
            </a:endParaRPr>
          </a:p>
          <a:p>
            <a:pPr algn="just">
              <a:lnSpc>
                <a:spcPct val="150000"/>
              </a:lnSpc>
            </a:pPr>
            <a:r>
              <a:rPr lang="ja-JP" altLang="en-US" sz="1200" dirty="0">
                <a:latin typeface="DENSO TP 2017 Bold" pitchFamily="34" charset="-128"/>
                <a:ea typeface="DENSO TP 2017 Bold" pitchFamily="34" charset="-128"/>
              </a:rPr>
              <a:t>環境に配慮した「グリーン調達」の推進</a:t>
            </a:r>
          </a:p>
          <a:p>
            <a:pPr algn="just">
              <a:lnSpc>
                <a:spcPct val="150000"/>
              </a:lnSpc>
            </a:pPr>
            <a:r>
              <a:rPr lang="ja-JP" altLang="en-US" sz="1200" dirty="0">
                <a:latin typeface="DENSO TP 2017 Regular" pitchFamily="34" charset="-128"/>
                <a:ea typeface="DENSO TP 2017 Regular" pitchFamily="34" charset="-128"/>
              </a:rPr>
              <a:t>デンソーはトータルな視点で、環境に配慮した開発・設計、生産活動を推進しています。 </a:t>
            </a:r>
          </a:p>
          <a:p>
            <a:pPr algn="just">
              <a:lnSpc>
                <a:spcPct val="150000"/>
              </a:lnSpc>
            </a:pPr>
            <a:r>
              <a:rPr lang="ja-JP" altLang="en-US" sz="1200" dirty="0">
                <a:latin typeface="DENSO TP 2017 Regular" pitchFamily="34" charset="-128"/>
                <a:ea typeface="DENSO TP 2017 Regular" pitchFamily="34" charset="-128"/>
              </a:rPr>
              <a:t>そのために「環境に配慮されたサプライヤー様から、環境負荷の少ないものを購入する」ことを目指しています。 </a:t>
            </a:r>
          </a:p>
          <a:p>
            <a:pPr algn="just">
              <a:lnSpc>
                <a:spcPct val="150000"/>
              </a:lnSpc>
            </a:pPr>
            <a:endParaRPr lang="ja-JP" altLang="en-US" sz="1200" dirty="0">
              <a:latin typeface="DENSO TP 2017 Regular" pitchFamily="34" charset="-128"/>
              <a:ea typeface="DENSO TP 2017 Regular" pitchFamily="34" charset="-128"/>
            </a:endParaRPr>
          </a:p>
          <a:p>
            <a:pPr algn="just">
              <a:lnSpc>
                <a:spcPct val="150000"/>
              </a:lnSpc>
            </a:pPr>
            <a:r>
              <a:rPr lang="ja-JP" altLang="en-US" sz="1200" dirty="0">
                <a:latin typeface="DENSO TP 2017 Bold" pitchFamily="34" charset="-128"/>
                <a:ea typeface="DENSO TP 2017 Bold" pitchFamily="34" charset="-128"/>
              </a:rPr>
              <a:t>“良き企業市民” を目指した現地調達の推進</a:t>
            </a:r>
          </a:p>
          <a:p>
            <a:pPr algn="just">
              <a:lnSpc>
                <a:spcPct val="150000"/>
              </a:lnSpc>
            </a:pPr>
            <a:r>
              <a:rPr lang="ja-JP" altLang="en-US" sz="1200" dirty="0">
                <a:latin typeface="DENSO TP 2017 Regular" pitchFamily="34" charset="-128"/>
                <a:ea typeface="DENSO TP 2017 Regular" pitchFamily="34" charset="-128"/>
              </a:rPr>
              <a:t>デンソーは企業活動の場を広く世界に求め、現地生産・現地調達に積極的に取り組んでいます。 この活動を通じて、地域社会への貢献と“良き企業市民”を目指しています。 </a:t>
            </a:r>
          </a:p>
          <a:p>
            <a:pPr algn="just">
              <a:lnSpc>
                <a:spcPct val="150000"/>
              </a:lnSpc>
            </a:pPr>
            <a:endParaRPr lang="ja-JP" altLang="en-US" sz="1200" dirty="0">
              <a:latin typeface="DENSO TP 2017 Regular" pitchFamily="34" charset="-128"/>
              <a:ea typeface="DENSO TP 2017 Regular" pitchFamily="34" charset="-128"/>
            </a:endParaRPr>
          </a:p>
          <a:p>
            <a:pPr algn="just">
              <a:lnSpc>
                <a:spcPct val="150000"/>
              </a:lnSpc>
            </a:pPr>
            <a:r>
              <a:rPr lang="ja-JP" altLang="en-US" sz="1200" dirty="0">
                <a:latin typeface="DENSO TP 2017 Bold" pitchFamily="34" charset="-128"/>
                <a:ea typeface="DENSO TP 2017 Bold" pitchFamily="34" charset="-128"/>
              </a:rPr>
              <a:t>法規順守と機密保持の徹底</a:t>
            </a:r>
          </a:p>
          <a:p>
            <a:pPr algn="just">
              <a:lnSpc>
                <a:spcPct val="150000"/>
              </a:lnSpc>
            </a:pPr>
            <a:r>
              <a:rPr lang="ja-JP" altLang="en-US" sz="1200" dirty="0">
                <a:latin typeface="DENSO TP 2017 Regular" pitchFamily="34" charset="-128"/>
                <a:ea typeface="DENSO TP 2017 Regular" pitchFamily="34" charset="-128"/>
              </a:rPr>
              <a:t>デンソーは調達活動において関連する法規を順守しています。 </a:t>
            </a:r>
          </a:p>
          <a:p>
            <a:pPr algn="just">
              <a:lnSpc>
                <a:spcPct val="150000"/>
              </a:lnSpc>
            </a:pPr>
            <a:r>
              <a:rPr lang="ja-JP" altLang="en-US" sz="1200" dirty="0">
                <a:latin typeface="DENSO TP 2017 Regular" pitchFamily="34" charset="-128"/>
                <a:ea typeface="DENSO TP 2017 Regular" pitchFamily="34" charset="-128"/>
              </a:rPr>
              <a:t>また、取引を通じて知り得た機密情報の取り扱いについて十分な注意を払っています。</a:t>
            </a:r>
          </a:p>
        </p:txBody>
      </p:sp>
      <p:sp>
        <p:nvSpPr>
          <p:cNvPr id="3" name="テキスト ボックス 2"/>
          <p:cNvSpPr txBox="1"/>
          <p:nvPr/>
        </p:nvSpPr>
        <p:spPr>
          <a:xfrm>
            <a:off x="467146" y="866312"/>
            <a:ext cx="6985497" cy="377541"/>
          </a:xfrm>
          <a:prstGeom prst="rect">
            <a:avLst/>
          </a:prstGeom>
          <a:noFill/>
        </p:spPr>
        <p:txBody>
          <a:bodyPr wrap="square" lIns="99569" tIns="49785" rIns="99569" bIns="49785" rtlCol="0">
            <a:spAutoFit/>
          </a:bodyPr>
          <a:lstStyle/>
          <a:p>
            <a:r>
              <a:rPr lang="en-US" altLang="ja-JP" sz="1800" dirty="0">
                <a:latin typeface="DENSO TP 2017 Bold" pitchFamily="34" charset="-128"/>
                <a:ea typeface="DENSO TP 2017 Bold" pitchFamily="34" charset="-128"/>
              </a:rPr>
              <a:t>III</a:t>
            </a:r>
            <a:r>
              <a:rPr lang="ja-JP" altLang="en-US" sz="1800" dirty="0">
                <a:latin typeface="DENSO TP 2017 Bold" pitchFamily="34" charset="-128"/>
                <a:ea typeface="DENSO TP 2017 Bold" pitchFamily="34" charset="-128"/>
              </a:rPr>
              <a:t>．デンソーの調達方針 「基本的な考え方」</a:t>
            </a:r>
            <a:endParaRPr lang="ja-JP" altLang="ja-JP" sz="1800" dirty="0">
              <a:latin typeface="DENSO TP 2017 Bold" pitchFamily="34" charset="-128"/>
              <a:ea typeface="DENSO TP 2017 Bold" pitchFamily="34" charset="-128"/>
            </a:endParaRPr>
          </a:p>
        </p:txBody>
      </p:sp>
      <p:sp>
        <p:nvSpPr>
          <p:cNvPr id="7" name="フッター プレースホルダー 1"/>
          <p:cNvSpPr>
            <a:spLocks noGrp="1"/>
          </p:cNvSpPr>
          <p:nvPr>
            <p:ph type="ftr" sz="quarter" idx="11"/>
          </p:nvPr>
        </p:nvSpPr>
        <p:spPr>
          <a:xfrm>
            <a:off x="2583432" y="10315252"/>
            <a:ext cx="2394400" cy="263185"/>
          </a:xfrm>
        </p:spPr>
        <p:txBody>
          <a:bodyPr/>
          <a:lstStyle/>
          <a:p>
            <a:pPr algn="ctr"/>
            <a:r>
              <a:rPr kumimoji="1" lang="en-US" altLang="ja-JP" sz="1200" dirty="0">
                <a:latin typeface="DENSO TP 2017 Regular" pitchFamily="34" charset="-128"/>
                <a:ea typeface="DENSO TP 2017 Regular" pitchFamily="34" charset="-128"/>
              </a:rPr>
              <a:t>5</a:t>
            </a:r>
            <a:endParaRPr kumimoji="1" lang="ja-JP" altLang="en-US" sz="1200" dirty="0">
              <a:latin typeface="DENSO TP 2017 Regular" pitchFamily="34" charset="-128"/>
              <a:ea typeface="DENSO TP 2017 Regular" pitchFamily="34" charset="-128"/>
            </a:endParaRPr>
          </a:p>
        </p:txBody>
      </p:sp>
      <p:pic>
        <p:nvPicPr>
          <p:cNvPr id="10" name="図 9"/>
          <p:cNvPicPr>
            <a:picLocks noChangeAspect="1"/>
          </p:cNvPicPr>
          <p:nvPr/>
        </p:nvPicPr>
        <p:blipFill rotWithShape="1">
          <a:blip r:embed="rId2" cstate="print">
            <a:extLst>
              <a:ext uri="{28A0092B-C50C-407E-A947-70E740481C1C}">
                <a14:useLocalDpi xmlns:a14="http://schemas.microsoft.com/office/drawing/2010/main" val="0"/>
              </a:ext>
            </a:extLst>
          </a:blip>
          <a:srcRect l="36937" t="16988" r="56370" b="69878"/>
          <a:stretch/>
        </p:blipFill>
        <p:spPr>
          <a:xfrm>
            <a:off x="5148783" y="0"/>
            <a:ext cx="697318" cy="972320"/>
          </a:xfrm>
          <a:prstGeom prst="rect">
            <a:avLst/>
          </a:prstGeom>
        </p:spPr>
      </p:pic>
    </p:spTree>
    <p:extLst>
      <p:ext uri="{BB962C8B-B14F-4D97-AF65-F5344CB8AC3E}">
        <p14:creationId xmlns:p14="http://schemas.microsoft.com/office/powerpoint/2010/main" val="2961054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テキスト ボックス 1"/>
          <p:cNvSpPr txBox="1"/>
          <p:nvPr/>
        </p:nvSpPr>
        <p:spPr>
          <a:xfrm>
            <a:off x="626681" y="1862529"/>
            <a:ext cx="6538326" cy="3537381"/>
          </a:xfrm>
          <a:prstGeom prst="rect">
            <a:avLst/>
          </a:prstGeom>
          <a:noFill/>
        </p:spPr>
        <p:txBody>
          <a:bodyPr wrap="square" lIns="99569" tIns="49785" rIns="99569" bIns="49785" rtlCol="0">
            <a:spAutoFit/>
          </a:bodyPr>
          <a:lstStyle/>
          <a:p>
            <a:pPr marL="147638" indent="-147638" algn="just">
              <a:lnSpc>
                <a:spcPts val="1600"/>
              </a:lnSpc>
            </a:pPr>
            <a:r>
              <a:rPr lang="ja-JP" altLang="en-US" sz="1200" dirty="0">
                <a:latin typeface="DENSO TP 2017 Bold" pitchFamily="34" charset="-128"/>
                <a:ea typeface="DENSO TP 2017 Bold" pitchFamily="34" charset="-128"/>
              </a:rPr>
              <a:t>お客様（消費者・顧客）ニーズに応える製品・サービスの提供</a:t>
            </a:r>
          </a:p>
          <a:p>
            <a:pPr marL="147638" indent="-147638" algn="just">
              <a:lnSpc>
                <a:spcPct val="150000"/>
              </a:lnSpc>
            </a:pPr>
            <a:r>
              <a:rPr lang="ja-JP" altLang="en-US" sz="1200" dirty="0">
                <a:latin typeface="DENSO TP 2017 Regular" pitchFamily="34" charset="-128"/>
                <a:ea typeface="DENSO TP 2017 Regular" pitchFamily="34" charset="-128"/>
              </a:rPr>
              <a:t>お客様のニーズを把握して、社会的に有用な製品</a:t>
            </a:r>
            <a:r>
              <a:rPr lang="en-US" altLang="ja-JP" sz="1200" dirty="0">
                <a:latin typeface="DENSO TP 2017 Regular" pitchFamily="34" charset="-128"/>
                <a:ea typeface="DENSO TP 2017 Regular" pitchFamily="34" charset="-128"/>
              </a:rPr>
              <a:t>* </a:t>
            </a:r>
            <a:r>
              <a:rPr lang="ja-JP" altLang="en-US" sz="1200" dirty="0">
                <a:latin typeface="DENSO TP 2017 Regular" pitchFamily="34" charset="-128"/>
                <a:ea typeface="DENSO TP 2017 Regular" pitchFamily="34" charset="-128"/>
              </a:rPr>
              <a:t>を開発・提供している。</a:t>
            </a:r>
          </a:p>
          <a:p>
            <a:pPr marL="171450" indent="-171450" algn="just">
              <a:lnSpc>
                <a:spcPts val="1600"/>
              </a:lnSpc>
              <a:buFont typeface="Arial" panose="020B0604020202020204" pitchFamily="34" charset="0"/>
              <a:buChar char="•"/>
            </a:pPr>
            <a:r>
              <a:rPr lang="ja-JP" altLang="en-US" sz="1200" dirty="0">
                <a:latin typeface="DENSO TP 2017 Regular" pitchFamily="34" charset="-128"/>
                <a:ea typeface="DENSO TP 2017 Regular" pitchFamily="34" charset="-128"/>
              </a:rPr>
              <a:t>社会的に有用な製品＝例えば、年齢・性別・障害の有無などにかかわらず、誰もが</a:t>
            </a:r>
          </a:p>
          <a:p>
            <a:pPr algn="just">
              <a:lnSpc>
                <a:spcPts val="1600"/>
              </a:lnSpc>
            </a:pPr>
            <a:r>
              <a:rPr lang="ja-JP" altLang="en-US" sz="1200" dirty="0">
                <a:latin typeface="DENSO TP 2017 Regular" pitchFamily="34" charset="-128"/>
                <a:ea typeface="DENSO TP 2017 Regular" pitchFamily="34" charset="-128"/>
              </a:rPr>
              <a:t>　利用しやすい製品。</a:t>
            </a:r>
          </a:p>
          <a:p>
            <a:pPr algn="just">
              <a:lnSpc>
                <a:spcPts val="1600"/>
              </a:lnSpc>
            </a:pPr>
            <a:r>
              <a:rPr lang="ja-JP" altLang="en-US" sz="1200" dirty="0">
                <a:latin typeface="DENSO TP 2017 Regular" pitchFamily="34" charset="-128"/>
                <a:ea typeface="DENSO TP 2017 Regular" pitchFamily="34" charset="-128"/>
              </a:rPr>
              <a:t>　あるいは、省エネ、省資源、環境保全など地球に優しい製品。</a:t>
            </a:r>
            <a:endParaRPr lang="en-US" altLang="ja-JP" sz="1200" dirty="0">
              <a:latin typeface="DENSO TP 2017 Regular" pitchFamily="34" charset="-128"/>
              <a:ea typeface="DENSO TP 2017 Regular" pitchFamily="34" charset="-128"/>
            </a:endParaRPr>
          </a:p>
          <a:p>
            <a:pPr marL="147638" indent="-147638" algn="just">
              <a:lnSpc>
                <a:spcPts val="1600"/>
              </a:lnSpc>
            </a:pPr>
            <a:endParaRPr lang="ja-JP" altLang="en-US" sz="1200" dirty="0">
              <a:latin typeface="DENSO TP 2017 Regular" pitchFamily="34" charset="-128"/>
              <a:ea typeface="DENSO TP 2017 Regular" pitchFamily="34" charset="-128"/>
            </a:endParaRPr>
          </a:p>
          <a:p>
            <a:pPr marL="147638" indent="-147638" algn="just">
              <a:lnSpc>
                <a:spcPts val="1600"/>
              </a:lnSpc>
            </a:pPr>
            <a:r>
              <a:rPr lang="ja-JP" altLang="en-US" sz="1200" dirty="0">
                <a:latin typeface="DENSO TP 2017 Bold" pitchFamily="34" charset="-128"/>
                <a:ea typeface="DENSO TP 2017 Bold" pitchFamily="34" charset="-128"/>
              </a:rPr>
              <a:t>製品・サービスに関する適切な情報の提供</a:t>
            </a:r>
            <a:endParaRPr lang="en-US" altLang="ja-JP" sz="1200" dirty="0">
              <a:latin typeface="DENSO TP 2017 Bold" pitchFamily="34" charset="-128"/>
              <a:ea typeface="DENSO TP 2017 Bold" pitchFamily="34" charset="-128"/>
            </a:endParaRPr>
          </a:p>
          <a:p>
            <a:pPr marL="147638" indent="-147638" algn="just">
              <a:lnSpc>
                <a:spcPct val="150000"/>
              </a:lnSpc>
            </a:pPr>
            <a:r>
              <a:rPr lang="ja-JP" altLang="en-US" sz="1200" dirty="0">
                <a:latin typeface="DENSO TP 2017 Regular" pitchFamily="34" charset="-128"/>
                <a:ea typeface="DENSO TP 2017 Regular" pitchFamily="34" charset="-128"/>
              </a:rPr>
              <a:t>製品・サービスに関する適切な情報をお客様に提供している。</a:t>
            </a:r>
            <a:endParaRPr lang="en-US" altLang="ja-JP" sz="1200" dirty="0">
              <a:latin typeface="DENSO TP 2017 Regular" pitchFamily="34" charset="-128"/>
              <a:ea typeface="DENSO TP 2017 Regular" pitchFamily="34" charset="-128"/>
            </a:endParaRPr>
          </a:p>
          <a:p>
            <a:pPr marL="147638" indent="-147638" algn="just">
              <a:lnSpc>
                <a:spcPts val="1600"/>
              </a:lnSpc>
            </a:pPr>
            <a:endParaRPr lang="ja-JP" altLang="en-US" sz="1200" dirty="0">
              <a:latin typeface="DENSO TP 2017 Regular" pitchFamily="34" charset="-128"/>
              <a:ea typeface="DENSO TP 2017 Regular" pitchFamily="34" charset="-128"/>
            </a:endParaRPr>
          </a:p>
          <a:p>
            <a:pPr marL="147638" indent="-147638" algn="just">
              <a:lnSpc>
                <a:spcPts val="1600"/>
              </a:lnSpc>
            </a:pPr>
            <a:r>
              <a:rPr lang="ja-JP" altLang="en-US" sz="1200" dirty="0">
                <a:latin typeface="DENSO TP 2017 Bold" pitchFamily="34" charset="-128"/>
                <a:ea typeface="DENSO TP 2017 Bold" pitchFamily="34" charset="-128"/>
              </a:rPr>
              <a:t>製品・サービスの安全確保</a:t>
            </a:r>
          </a:p>
          <a:p>
            <a:pPr algn="just">
              <a:lnSpc>
                <a:spcPct val="150000"/>
              </a:lnSpc>
            </a:pPr>
            <a:r>
              <a:rPr lang="ja-JP" altLang="en-US" sz="1200" dirty="0">
                <a:latin typeface="DENSO TP 2017 Regular" pitchFamily="34" charset="-128"/>
                <a:ea typeface="DENSO TP 2017 Regular" pitchFamily="34" charset="-128"/>
              </a:rPr>
              <a:t>各国・地域ごとに定められた安全法規等を満たした製品・サービスを生産・提供</a:t>
            </a:r>
          </a:p>
          <a:p>
            <a:pPr algn="just">
              <a:lnSpc>
                <a:spcPct val="150000"/>
              </a:lnSpc>
            </a:pPr>
            <a:r>
              <a:rPr lang="ja-JP" altLang="en-US" sz="1200" dirty="0">
                <a:latin typeface="DENSO TP 2017 Regular" pitchFamily="34" charset="-128"/>
                <a:ea typeface="DENSO TP 2017 Regular" pitchFamily="34" charset="-128"/>
              </a:rPr>
              <a:t>している。</a:t>
            </a:r>
            <a:endParaRPr lang="en-US" altLang="ja-JP" sz="1200" dirty="0">
              <a:latin typeface="DENSO TP 2017 Regular" pitchFamily="34" charset="-128"/>
              <a:ea typeface="DENSO TP 2017 Regular" pitchFamily="34" charset="-128"/>
            </a:endParaRPr>
          </a:p>
          <a:p>
            <a:pPr marL="147638" indent="-147638" algn="just">
              <a:lnSpc>
                <a:spcPts val="1600"/>
              </a:lnSpc>
            </a:pPr>
            <a:endParaRPr lang="ja-JP" altLang="en-US" sz="1200" b="1" dirty="0">
              <a:latin typeface="DENSO TP 2017 Regular" pitchFamily="34" charset="-128"/>
              <a:ea typeface="DENSO TP 2017 Regular" pitchFamily="34" charset="-128"/>
            </a:endParaRPr>
          </a:p>
          <a:p>
            <a:pPr marL="147638" indent="-147638" algn="just">
              <a:lnSpc>
                <a:spcPts val="1600"/>
              </a:lnSpc>
            </a:pPr>
            <a:r>
              <a:rPr lang="ja-JP" altLang="en-US" sz="1200" b="1" dirty="0">
                <a:latin typeface="DENSO TP 2017 Bold" pitchFamily="34" charset="-128"/>
                <a:ea typeface="DENSO TP 2017 Bold" pitchFamily="34" charset="-128"/>
              </a:rPr>
              <a:t>製品・サービスの品質確保</a:t>
            </a:r>
          </a:p>
          <a:p>
            <a:pPr marL="147638" indent="-147638" algn="just">
              <a:lnSpc>
                <a:spcPct val="150000"/>
              </a:lnSpc>
            </a:pPr>
            <a:r>
              <a:rPr lang="ja-JP" altLang="en-US" sz="1200" dirty="0">
                <a:latin typeface="DENSO TP 2017 Regular" pitchFamily="34" charset="-128"/>
                <a:ea typeface="DENSO TP 2017 Regular" pitchFamily="34" charset="-128"/>
              </a:rPr>
              <a:t>品質を確保する全社的な仕組みを構築・運用している。</a:t>
            </a:r>
          </a:p>
        </p:txBody>
      </p:sp>
      <p:sp>
        <p:nvSpPr>
          <p:cNvPr id="6" name="テキスト ボックス 5"/>
          <p:cNvSpPr txBox="1"/>
          <p:nvPr/>
        </p:nvSpPr>
        <p:spPr>
          <a:xfrm>
            <a:off x="-323825" y="1386260"/>
            <a:ext cx="3888432" cy="300597"/>
          </a:xfrm>
          <a:prstGeom prst="rect">
            <a:avLst/>
          </a:prstGeom>
          <a:noFill/>
        </p:spPr>
        <p:txBody>
          <a:bodyPr wrap="square" lIns="99569" tIns="49785" rIns="99569" bIns="49785" rtlCol="0">
            <a:spAutoFit/>
          </a:bodyPr>
          <a:lstStyle/>
          <a:p>
            <a:pPr indent="931863"/>
            <a:r>
              <a:rPr lang="en-US" altLang="ja-JP" sz="1300" spc="300" dirty="0">
                <a:latin typeface="DENSO TP 2017 Bold" pitchFamily="34" charset="-128"/>
                <a:ea typeface="DENSO TP 2017 Bold" pitchFamily="34" charset="-128"/>
              </a:rPr>
              <a:t>1. </a:t>
            </a:r>
            <a:r>
              <a:rPr lang="ja-JP" altLang="en-US" sz="1300" dirty="0">
                <a:latin typeface="DENSO TP 2017 Bold" pitchFamily="34" charset="-128"/>
                <a:ea typeface="DENSO TP 2017 Bold" pitchFamily="34" charset="-128"/>
              </a:rPr>
              <a:t>安全・品質</a:t>
            </a:r>
          </a:p>
        </p:txBody>
      </p:sp>
      <p:sp>
        <p:nvSpPr>
          <p:cNvPr id="7" name="テキスト ボックス 6"/>
          <p:cNvSpPr txBox="1"/>
          <p:nvPr/>
        </p:nvSpPr>
        <p:spPr>
          <a:xfrm>
            <a:off x="595349" y="959221"/>
            <a:ext cx="6985497" cy="377541"/>
          </a:xfrm>
          <a:prstGeom prst="rect">
            <a:avLst/>
          </a:prstGeom>
          <a:noFill/>
        </p:spPr>
        <p:txBody>
          <a:bodyPr wrap="square" lIns="99569" tIns="49785" rIns="99569" bIns="49785" rtlCol="0">
            <a:spAutoFit/>
          </a:bodyPr>
          <a:lstStyle/>
          <a:p>
            <a:r>
              <a:rPr lang="en-US" altLang="ja-JP" sz="1700" dirty="0">
                <a:latin typeface="DENSO TP 2017 Bold" panose="020B0800000000000000" pitchFamily="34" charset="-128"/>
                <a:ea typeface="DENSO TP 2017 Bold" panose="020B0800000000000000" pitchFamily="34" charset="-128"/>
              </a:rPr>
              <a:t>IV. </a:t>
            </a:r>
            <a:r>
              <a:rPr lang="ja-JP" altLang="en-US" sz="1700" dirty="0">
                <a:latin typeface="DENSO TP 2017 Bold" panose="020B0800000000000000" pitchFamily="34" charset="-128"/>
                <a:ea typeface="DENSO TP 2017 Bold" panose="020B0800000000000000" pitchFamily="34" charset="-128"/>
              </a:rPr>
              <a:t>サプライヤー・</a:t>
            </a:r>
            <a:r>
              <a:rPr lang="ja-JP" altLang="en-US" sz="1800" dirty="0">
                <a:latin typeface="DENSO TP 2017 Bold" panose="020B0800000000000000" pitchFamily="34" charset="-128"/>
                <a:ea typeface="DENSO TP 2017 Bold" panose="020B0800000000000000" pitchFamily="34" charset="-128"/>
                <a:cs typeface="Times New Roman" pitchFamily="18" charset="0"/>
              </a:rPr>
              <a:t>サステナビリティ</a:t>
            </a:r>
            <a:r>
              <a:rPr lang="ja-JP" altLang="en-US" sz="1800" dirty="0">
                <a:latin typeface="DENSO TP 2017 Bold" panose="020B0800000000000000" pitchFamily="34" charset="-128"/>
                <a:ea typeface="DENSO TP 2017 Bold" panose="020B0800000000000000" pitchFamily="34" charset="-128"/>
              </a:rPr>
              <a:t>ガイドライン</a:t>
            </a:r>
            <a:endParaRPr lang="ja-JP" altLang="ja-JP" sz="1800" dirty="0">
              <a:latin typeface="DENSO TP 2017 Bold" panose="020B0800000000000000" pitchFamily="34" charset="-128"/>
              <a:ea typeface="DENSO TP 2017 Bold" panose="020B0800000000000000" pitchFamily="34" charset="-128"/>
            </a:endParaRPr>
          </a:p>
        </p:txBody>
      </p:sp>
      <p:sp>
        <p:nvSpPr>
          <p:cNvPr id="9" name="フッター プレースホルダー 1"/>
          <p:cNvSpPr>
            <a:spLocks noGrp="1"/>
          </p:cNvSpPr>
          <p:nvPr>
            <p:ph type="ftr" sz="quarter" idx="11"/>
          </p:nvPr>
        </p:nvSpPr>
        <p:spPr>
          <a:xfrm>
            <a:off x="2583432" y="10315252"/>
            <a:ext cx="2394400" cy="263185"/>
          </a:xfrm>
        </p:spPr>
        <p:txBody>
          <a:bodyPr/>
          <a:lstStyle/>
          <a:p>
            <a:pPr algn="ctr"/>
            <a:r>
              <a:rPr kumimoji="1" lang="en-US" altLang="ja-JP" sz="1200" dirty="0">
                <a:latin typeface="DENSO TP 2017 Regular" pitchFamily="34" charset="-128"/>
                <a:ea typeface="DENSO TP 2017 Regular" pitchFamily="34" charset="-128"/>
              </a:rPr>
              <a:t>6</a:t>
            </a:r>
            <a:endParaRPr kumimoji="1" lang="ja-JP" altLang="en-US" sz="1200" dirty="0">
              <a:latin typeface="DENSO TP 2017 Regular" pitchFamily="34" charset="-128"/>
              <a:ea typeface="DENSO TP 2017 Regular" pitchFamily="34" charset="-128"/>
            </a:endParaRPr>
          </a:p>
        </p:txBody>
      </p:sp>
      <p:pic>
        <p:nvPicPr>
          <p:cNvPr id="10" name="図 9"/>
          <p:cNvPicPr>
            <a:picLocks noChangeAspect="1"/>
          </p:cNvPicPr>
          <p:nvPr/>
        </p:nvPicPr>
        <p:blipFill rotWithShape="1">
          <a:blip r:embed="rId2" cstate="print">
            <a:extLst>
              <a:ext uri="{28A0092B-C50C-407E-A947-70E740481C1C}">
                <a14:useLocalDpi xmlns:a14="http://schemas.microsoft.com/office/drawing/2010/main" val="0"/>
              </a:ext>
            </a:extLst>
          </a:blip>
          <a:srcRect l="36937" t="16988" r="56370" b="69878"/>
          <a:stretch/>
        </p:blipFill>
        <p:spPr>
          <a:xfrm>
            <a:off x="4117543" y="0"/>
            <a:ext cx="697318" cy="972320"/>
          </a:xfrm>
          <a:prstGeom prst="rect">
            <a:avLst/>
          </a:prstGeom>
        </p:spPr>
      </p:pic>
    </p:spTree>
    <p:extLst>
      <p:ext uri="{BB962C8B-B14F-4D97-AF65-F5344CB8AC3E}">
        <p14:creationId xmlns:p14="http://schemas.microsoft.com/office/powerpoint/2010/main" val="3604336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テキスト ボックス 1"/>
          <p:cNvSpPr txBox="1"/>
          <p:nvPr/>
        </p:nvSpPr>
        <p:spPr>
          <a:xfrm>
            <a:off x="468263" y="1781427"/>
            <a:ext cx="6588731" cy="8359213"/>
          </a:xfrm>
          <a:prstGeom prst="rect">
            <a:avLst/>
          </a:prstGeom>
          <a:noFill/>
        </p:spPr>
        <p:txBody>
          <a:bodyPr wrap="square" lIns="99569" tIns="49785" rIns="99569" bIns="49785" rtlCol="0">
            <a:spAutoFit/>
          </a:bodyPr>
          <a:lstStyle/>
          <a:p>
            <a:pPr algn="just">
              <a:lnSpc>
                <a:spcPts val="1600"/>
              </a:lnSpc>
            </a:pPr>
            <a:r>
              <a:rPr lang="ja-JP" altLang="en-US" sz="1200" b="1" dirty="0">
                <a:latin typeface="DENSO TP 2017 Regular" panose="020B0500000000000000" pitchFamily="34" charset="-128"/>
                <a:ea typeface="DENSO TP 2017 Regular" panose="020B0500000000000000" pitchFamily="34" charset="-128"/>
              </a:rPr>
              <a:t>人権方針への理解・支持と実践</a:t>
            </a:r>
            <a:endParaRPr lang="ja-JP" altLang="en-US" sz="1200" dirty="0">
              <a:latin typeface="DENSO TP 2017 Bold" pitchFamily="34" charset="-128"/>
              <a:ea typeface="DENSO TP 2017 Bold" pitchFamily="34" charset="-128"/>
            </a:endParaRPr>
          </a:p>
          <a:p>
            <a:pPr algn="just">
              <a:lnSpc>
                <a:spcPts val="600"/>
              </a:lnSpc>
            </a:pPr>
            <a:endParaRPr lang="en-US" altLang="ja-JP" sz="1200" dirty="0">
              <a:latin typeface="DENSO TP 2017 Regular" pitchFamily="34" charset="-128"/>
              <a:ea typeface="DENSO TP 2017 Regular" pitchFamily="34" charset="-128"/>
            </a:endParaRPr>
          </a:p>
          <a:p>
            <a:pPr algn="just">
              <a:lnSpc>
                <a:spcPts val="1600"/>
              </a:lnSpc>
            </a:pPr>
            <a:r>
              <a:rPr lang="ja-JP" altLang="en-US" sz="1200" dirty="0">
                <a:latin typeface="DENSO TP 2017 Regular" panose="020B0500000000000000" pitchFamily="34" charset="-128"/>
                <a:ea typeface="DENSO TP 2017 Regular" panose="020B0500000000000000" pitchFamily="34" charset="-128"/>
              </a:rPr>
              <a:t>「デンソーグループ人権方針」を理解、支持し、実践に努める。</a:t>
            </a:r>
          </a:p>
          <a:p>
            <a:pPr marL="357188" indent="-174625" algn="just">
              <a:lnSpc>
                <a:spcPts val="1600"/>
              </a:lnSpc>
              <a:spcBef>
                <a:spcPts val="600"/>
              </a:spcBef>
            </a:pPr>
            <a:r>
              <a:rPr lang="ja-JP" altLang="en-US" sz="1200" dirty="0">
                <a:latin typeface="DENSO TP 2017 Regular" panose="020B0500000000000000" pitchFamily="34" charset="-128"/>
                <a:ea typeface="DENSO TP 2017 Regular" panose="020B0500000000000000" pitchFamily="34" charset="-128"/>
              </a:rPr>
              <a:t>・「国際人権章典」をはじめとする人権に関する国際行動規範を支持、尊重し、「国連ビジネスと人権に関する指導原則」に基づき人権尊重の取り組みを実践する。</a:t>
            </a:r>
          </a:p>
          <a:p>
            <a:pPr marL="357188" indent="-174625" algn="just">
              <a:lnSpc>
                <a:spcPts val="1600"/>
              </a:lnSpc>
              <a:spcBef>
                <a:spcPts val="600"/>
              </a:spcBef>
            </a:pPr>
            <a:r>
              <a:rPr lang="ja-JP" altLang="en-US" sz="1200" dirty="0">
                <a:latin typeface="DENSO TP 2017 Regular" panose="020B0500000000000000" pitchFamily="34" charset="-128"/>
                <a:ea typeface="DENSO TP 2017 Regular" panose="020B0500000000000000" pitchFamily="34" charset="-128"/>
              </a:rPr>
              <a:t>・人権尊重の責任を果たすため、人権デューデリジェンスのしくみを通じ、人権への負の影響を特定し、その予防・軽減するために努める。</a:t>
            </a:r>
          </a:p>
          <a:p>
            <a:pPr marL="357188" indent="-174625" algn="just">
              <a:lnSpc>
                <a:spcPts val="1600"/>
              </a:lnSpc>
              <a:spcBef>
                <a:spcPts val="600"/>
              </a:spcBef>
            </a:pPr>
            <a:r>
              <a:rPr lang="ja-JP" altLang="en-US" sz="1200" dirty="0">
                <a:latin typeface="DENSO TP 2017 Regular" panose="020B0500000000000000" pitchFamily="34" charset="-128"/>
                <a:ea typeface="DENSO TP 2017 Regular" panose="020B0500000000000000" pitchFamily="34" charset="-128"/>
              </a:rPr>
              <a:t>・ 負の影響を引き起こした場合、国際行動規範に基づき救済する。</a:t>
            </a:r>
          </a:p>
          <a:p>
            <a:pPr marL="357188" indent="-174625" algn="just">
              <a:lnSpc>
                <a:spcPts val="1600"/>
              </a:lnSpc>
              <a:spcBef>
                <a:spcPts val="600"/>
              </a:spcBef>
            </a:pPr>
            <a:r>
              <a:rPr lang="ja-JP" altLang="en-US" sz="1200" dirty="0">
                <a:latin typeface="DENSO TP 2017 Regular" panose="020B0500000000000000" pitchFamily="34" charset="-128"/>
                <a:ea typeface="DENSO TP 2017 Regular" panose="020B0500000000000000" pitchFamily="34" charset="-128"/>
              </a:rPr>
              <a:t>・ 本方針が理解されるよう、適切な教育と研修を行う。</a:t>
            </a:r>
          </a:p>
          <a:p>
            <a:pPr marL="357188" indent="-174625" algn="just">
              <a:lnSpc>
                <a:spcPts val="1600"/>
              </a:lnSpc>
              <a:spcBef>
                <a:spcPts val="600"/>
              </a:spcBef>
            </a:pPr>
            <a:r>
              <a:rPr lang="ja-JP" altLang="en-US" sz="1200" dirty="0">
                <a:latin typeface="DENSO TP 2017 Regular" panose="020B0500000000000000" pitchFamily="34" charset="-128"/>
                <a:ea typeface="DENSO TP 2017 Regular" panose="020B0500000000000000" pitchFamily="34" charset="-128"/>
              </a:rPr>
              <a:t>・ 独立した外部の専門知識を活用し、ステークホルダーと対話に努める。</a:t>
            </a:r>
          </a:p>
          <a:p>
            <a:pPr marL="357188" indent="-174625" algn="just">
              <a:lnSpc>
                <a:spcPts val="1600"/>
              </a:lnSpc>
              <a:spcBef>
                <a:spcPts val="600"/>
              </a:spcBef>
            </a:pPr>
            <a:r>
              <a:rPr lang="ja-JP" altLang="en-US" sz="1200" dirty="0">
                <a:latin typeface="DENSO TP 2017 Regular" panose="020B0500000000000000" pitchFamily="34" charset="-128"/>
                <a:ea typeface="DENSO TP 2017 Regular" panose="020B0500000000000000" pitchFamily="34" charset="-128"/>
              </a:rPr>
              <a:t>・ 取り組みの進捗を確認し、情報開示に努める。</a:t>
            </a:r>
          </a:p>
          <a:p>
            <a:pPr algn="just">
              <a:lnSpc>
                <a:spcPts val="1600"/>
              </a:lnSpc>
              <a:spcBef>
                <a:spcPts val="600"/>
              </a:spcBef>
            </a:pPr>
            <a:r>
              <a:rPr lang="en-US" altLang="ja-JP" sz="1200" dirty="0">
                <a:latin typeface="DENSO TP 2017 Regular" panose="020B0500000000000000" pitchFamily="34" charset="-128"/>
                <a:ea typeface="DENSO TP 2017 Regular" panose="020B0500000000000000" pitchFamily="34" charset="-128"/>
              </a:rPr>
              <a:t>【</a:t>
            </a:r>
            <a:r>
              <a:rPr lang="ja-JP" altLang="en-US" sz="1200" dirty="0">
                <a:latin typeface="DENSO TP 2017 Regular" panose="020B0500000000000000" pitchFamily="34" charset="-128"/>
                <a:ea typeface="DENSO TP 2017 Regular" panose="020B0500000000000000" pitchFamily="34" charset="-128"/>
              </a:rPr>
              <a:t>リンク先</a:t>
            </a:r>
            <a:r>
              <a:rPr lang="en-US" altLang="ja-JP" sz="1200" dirty="0">
                <a:latin typeface="DENSO TP 2017 Regular" panose="020B0500000000000000" pitchFamily="34" charset="-128"/>
                <a:ea typeface="DENSO TP 2017 Regular" panose="020B0500000000000000" pitchFamily="34" charset="-128"/>
              </a:rPr>
              <a:t>】</a:t>
            </a:r>
            <a:r>
              <a:rPr lang="ja-JP" altLang="en-US" sz="1200" dirty="0">
                <a:latin typeface="DENSO TP 2017 Regular" panose="020B0500000000000000" pitchFamily="34" charset="-128"/>
                <a:ea typeface="DENSO TP 2017 Regular" panose="020B0500000000000000" pitchFamily="34" charset="-128"/>
              </a:rPr>
              <a:t>「デンソーグループ人権方針」</a:t>
            </a:r>
            <a:endParaRPr lang="en-US" altLang="ja-JP" sz="1200" dirty="0">
              <a:latin typeface="DENSO TP 2017 Regular" panose="020B0500000000000000" pitchFamily="34" charset="-128"/>
              <a:ea typeface="DENSO TP 2017 Regular" panose="020B0500000000000000" pitchFamily="34" charset="-128"/>
            </a:endParaRPr>
          </a:p>
          <a:p>
            <a:pPr marL="182563" algn="just">
              <a:lnSpc>
                <a:spcPts val="1600"/>
              </a:lnSpc>
            </a:pPr>
            <a:r>
              <a:rPr lang="en-US" altLang="ja-JP" sz="900" dirty="0">
                <a:latin typeface="DENSO TP 2017 Regular" panose="020B0500000000000000" pitchFamily="34" charset="-128"/>
                <a:ea typeface="DENSO TP 2017 Regular" panose="020B0500000000000000" pitchFamily="34" charset="-128"/>
                <a:hlinkClick r:id="rId2"/>
              </a:rPr>
              <a:t>https://www.denso.com/jp/ja/-/</a:t>
            </a:r>
            <a:r>
              <a:rPr lang="en-US" altLang="ja-JP" sz="1000" dirty="0">
                <a:latin typeface="DENSO TP 2017 Regular" panose="020B0500000000000000" pitchFamily="34" charset="-128"/>
                <a:ea typeface="DENSO TP 2017 Regular" panose="020B0500000000000000" pitchFamily="34" charset="-128"/>
                <a:hlinkClick r:id="rId2"/>
              </a:rPr>
              <a:t>media/global/about-us/sustainability/society/humanrights/humanrights-doc-human-rights-policy-ja.pdf?rev=e21e4f5c32a94f7eaa693d97b83a2ff0</a:t>
            </a:r>
            <a:endParaRPr lang="en-US" altLang="ja-JP" sz="900" dirty="0">
              <a:latin typeface="DENSO TP 2017 Regular" panose="020B0500000000000000" pitchFamily="34" charset="-128"/>
              <a:ea typeface="DENSO TP 2017 Regular" panose="020B0500000000000000" pitchFamily="34" charset="-128"/>
            </a:endParaRPr>
          </a:p>
          <a:p>
            <a:pPr algn="just">
              <a:lnSpc>
                <a:spcPts val="1600"/>
              </a:lnSpc>
              <a:spcBef>
                <a:spcPts val="600"/>
              </a:spcBef>
            </a:pPr>
            <a:endParaRPr lang="en-US" altLang="ja-JP" sz="1200" b="1" dirty="0">
              <a:latin typeface="DENSO TP 2017 Regular" panose="020B0500000000000000" pitchFamily="34" charset="-128"/>
              <a:ea typeface="DENSO TP 2017 Regular" panose="020B0500000000000000" pitchFamily="34" charset="-128"/>
            </a:endParaRPr>
          </a:p>
          <a:p>
            <a:pPr algn="just">
              <a:lnSpc>
                <a:spcPts val="1600"/>
              </a:lnSpc>
            </a:pPr>
            <a:r>
              <a:rPr lang="ja-JP" altLang="en-US" sz="1200" b="1" dirty="0">
                <a:latin typeface="DENSO TP 2017 Regular" panose="020B0500000000000000" pitchFamily="34" charset="-128"/>
                <a:ea typeface="DENSO TP 2017 Regular" panose="020B0500000000000000" pitchFamily="34" charset="-128"/>
              </a:rPr>
              <a:t>差別撤廃</a:t>
            </a:r>
            <a:endParaRPr lang="ja-JP" altLang="en-US" sz="1200" dirty="0">
              <a:latin typeface="DENSO TP 2017 Bold" pitchFamily="34" charset="-128"/>
              <a:ea typeface="DENSO TP 2017 Bold" pitchFamily="34" charset="-128"/>
            </a:endParaRPr>
          </a:p>
          <a:p>
            <a:pPr algn="just">
              <a:lnSpc>
                <a:spcPts val="600"/>
              </a:lnSpc>
            </a:pPr>
            <a:endParaRPr lang="en-US" altLang="ja-JP" sz="1200" dirty="0">
              <a:latin typeface="DENSO TP 2017 Regular" pitchFamily="34" charset="-128"/>
              <a:ea typeface="DENSO TP 2017 Regular" pitchFamily="34" charset="-128"/>
            </a:endParaRPr>
          </a:p>
          <a:p>
            <a:pPr algn="just"/>
            <a:r>
              <a:rPr lang="ja-JP" altLang="en-US" sz="1200" dirty="0">
                <a:latin typeface="DENSO TP 2017 Regular" pitchFamily="34" charset="-128"/>
                <a:ea typeface="DENSO TP 2017 Regular" pitchFamily="34" charset="-128"/>
              </a:rPr>
              <a:t>あらゆる雇用の場面* において</a:t>
            </a:r>
            <a:r>
              <a:rPr lang="en-US" altLang="ja-JP" sz="1200" dirty="0">
                <a:latin typeface="DENSO TP 2017 Regular" pitchFamily="34" charset="-128"/>
                <a:ea typeface="DENSO TP 2017 Regular" pitchFamily="34" charset="-128"/>
              </a:rPr>
              <a:t>､</a:t>
            </a:r>
            <a:r>
              <a:rPr lang="ja-JP" altLang="en-US" sz="1200" dirty="0">
                <a:latin typeface="DENSO TP 2017 Regular" pitchFamily="34" charset="-128"/>
                <a:ea typeface="DENSO TP 2017 Regular" pitchFamily="34" charset="-128"/>
              </a:rPr>
              <a:t>人種、民族や出身国籍、信条、宗教、性別、年齢、障がい・傷病の有無、性的指向・性自認、配偶者や子の有無、妊娠等を理由とした差別を行わない。</a:t>
            </a:r>
          </a:p>
          <a:p>
            <a:pPr marL="92075" algn="just">
              <a:lnSpc>
                <a:spcPts val="1600"/>
              </a:lnSpc>
              <a:spcBef>
                <a:spcPts val="600"/>
              </a:spcBef>
              <a:tabLst>
                <a:tab pos="182563" algn="l"/>
              </a:tabLst>
            </a:pPr>
            <a:r>
              <a:rPr lang="ja-JP" altLang="en-US" sz="1200" dirty="0">
                <a:latin typeface="DENSO TP 2017 Regular" pitchFamily="34" charset="-128"/>
                <a:ea typeface="DENSO TP 2017 Regular" pitchFamily="34" charset="-128"/>
              </a:rPr>
              <a:t>*応募</a:t>
            </a:r>
            <a:r>
              <a:rPr lang="en-US" altLang="ja-JP" sz="1200" dirty="0">
                <a:latin typeface="DENSO TP 2017 Regular" pitchFamily="34" charset="-128"/>
                <a:ea typeface="DENSO TP 2017 Regular" pitchFamily="34" charset="-128"/>
              </a:rPr>
              <a:t>､</a:t>
            </a:r>
            <a:r>
              <a:rPr lang="ja-JP" altLang="en-US" sz="1200" dirty="0">
                <a:latin typeface="DENSO TP 2017 Regular" pitchFamily="34" charset="-128"/>
                <a:ea typeface="DENSO TP 2017 Regular" pitchFamily="34" charset="-128"/>
              </a:rPr>
              <a:t>採用</a:t>
            </a:r>
            <a:r>
              <a:rPr lang="en-US" altLang="ja-JP" sz="1200" dirty="0">
                <a:latin typeface="DENSO TP 2017 Regular" pitchFamily="34" charset="-128"/>
                <a:ea typeface="DENSO TP 2017 Regular" pitchFamily="34" charset="-128"/>
              </a:rPr>
              <a:t>､</a:t>
            </a:r>
            <a:r>
              <a:rPr lang="ja-JP" altLang="en-US" sz="1200" dirty="0">
                <a:latin typeface="DENSO TP 2017 Regular" pitchFamily="34" charset="-128"/>
                <a:ea typeface="DENSO TP 2017 Regular" pitchFamily="34" charset="-128"/>
              </a:rPr>
              <a:t>昇進</a:t>
            </a:r>
            <a:r>
              <a:rPr lang="en-US" altLang="ja-JP" sz="1200" dirty="0">
                <a:latin typeface="DENSO TP 2017 Regular" pitchFamily="34" charset="-128"/>
                <a:ea typeface="DENSO TP 2017 Regular" pitchFamily="34" charset="-128"/>
              </a:rPr>
              <a:t>､</a:t>
            </a:r>
            <a:r>
              <a:rPr lang="ja-JP" altLang="en-US" sz="1200" dirty="0">
                <a:latin typeface="DENSO TP 2017 Regular" pitchFamily="34" charset="-128"/>
                <a:ea typeface="DENSO TP 2017 Regular" pitchFamily="34" charset="-128"/>
              </a:rPr>
              <a:t>教育を受ける権利、賃金、福利厚生、解雇</a:t>
            </a:r>
            <a:r>
              <a:rPr lang="en-US" altLang="ja-JP" sz="1200" dirty="0">
                <a:latin typeface="DENSO TP 2017 Regular" pitchFamily="34" charset="-128"/>
                <a:ea typeface="DENSO TP 2017 Regular" pitchFamily="34" charset="-128"/>
              </a:rPr>
              <a:t>､</a:t>
            </a:r>
            <a:r>
              <a:rPr lang="ja-JP" altLang="en-US" sz="1200" dirty="0">
                <a:latin typeface="DENSO TP 2017 Regular" pitchFamily="34" charset="-128"/>
                <a:ea typeface="DENSO TP 2017 Regular" pitchFamily="34" charset="-128"/>
              </a:rPr>
              <a:t>退職、業務付与、懲罰など</a:t>
            </a:r>
            <a:endParaRPr lang="en-US" altLang="ja-JP" sz="1200" dirty="0">
              <a:latin typeface="DENSO TP 2017 Regular" pitchFamily="34" charset="-128"/>
              <a:ea typeface="DENSO TP 2017 Regular" pitchFamily="34" charset="-128"/>
            </a:endParaRPr>
          </a:p>
          <a:p>
            <a:pPr algn="just">
              <a:spcBef>
                <a:spcPts val="600"/>
              </a:spcBef>
            </a:pPr>
            <a:endParaRPr lang="en-US" altLang="ja-JP" sz="1200" b="1" dirty="0">
              <a:latin typeface="DENSO TP 2017 Regular" panose="020B0500000000000000" pitchFamily="34" charset="-128"/>
              <a:ea typeface="DENSO TP 2017 Regular" panose="020B0500000000000000" pitchFamily="34" charset="-128"/>
            </a:endParaRPr>
          </a:p>
          <a:p>
            <a:pPr algn="just">
              <a:lnSpc>
                <a:spcPts val="1600"/>
              </a:lnSpc>
            </a:pPr>
            <a:r>
              <a:rPr lang="ja-JP" altLang="en-US" sz="1200" b="1" dirty="0">
                <a:latin typeface="DENSO TP 2017 Regular" panose="020B0500000000000000" pitchFamily="34" charset="-128"/>
                <a:ea typeface="DENSO TP 2017 Regular" panose="020B0500000000000000" pitchFamily="34" charset="-128"/>
              </a:rPr>
              <a:t>多様性の尊重</a:t>
            </a:r>
            <a:endParaRPr lang="ja-JP" altLang="en-US" sz="1200" dirty="0">
              <a:latin typeface="DENSO TP 2017 Bold" pitchFamily="34" charset="-128"/>
              <a:ea typeface="DENSO TP 2017 Bold" pitchFamily="34" charset="-128"/>
            </a:endParaRPr>
          </a:p>
          <a:p>
            <a:pPr algn="just">
              <a:lnSpc>
                <a:spcPts val="600"/>
              </a:lnSpc>
            </a:pPr>
            <a:endParaRPr lang="en-US" altLang="ja-JP" sz="1200" dirty="0">
              <a:latin typeface="DENSO TP 2017 Regular" pitchFamily="34" charset="-128"/>
              <a:ea typeface="DENSO TP 2017 Regular" pitchFamily="34" charset="-128"/>
            </a:endParaRPr>
          </a:p>
          <a:p>
            <a:pPr algn="just"/>
            <a:r>
              <a:rPr lang="ja-JP" altLang="en-US" sz="1200" dirty="0">
                <a:latin typeface="DENSO TP 2017 Regular" pitchFamily="34" charset="-128"/>
                <a:ea typeface="DENSO TP 2017 Regular" pitchFamily="34" charset="-128"/>
              </a:rPr>
              <a:t>ダイバーシティ＆インクルージョンを重要な経営基盤の一つとして位置づけ、取組みを推進する。</a:t>
            </a:r>
          </a:p>
          <a:p>
            <a:pPr algn="just">
              <a:lnSpc>
                <a:spcPts val="1600"/>
              </a:lnSpc>
              <a:spcBef>
                <a:spcPts val="600"/>
              </a:spcBef>
            </a:pPr>
            <a:endParaRPr lang="en-US" altLang="ja-JP" sz="1200" b="1" dirty="0">
              <a:latin typeface="DENSO TP 2017 Regular" panose="020B0500000000000000" pitchFamily="34" charset="-128"/>
              <a:ea typeface="DENSO TP 2017 Regular" panose="020B0500000000000000" pitchFamily="34" charset="-128"/>
            </a:endParaRPr>
          </a:p>
          <a:p>
            <a:pPr algn="just">
              <a:lnSpc>
                <a:spcPts val="1600"/>
              </a:lnSpc>
            </a:pPr>
            <a:r>
              <a:rPr lang="ja-JP" altLang="en-US" sz="1200" b="1" dirty="0">
                <a:latin typeface="DENSO TP 2017 Regular" panose="020B0500000000000000" pitchFamily="34" charset="-128"/>
                <a:ea typeface="DENSO TP 2017 Regular" panose="020B0500000000000000" pitchFamily="34" charset="-128"/>
              </a:rPr>
              <a:t>ハラスメントの禁止</a:t>
            </a:r>
            <a:endParaRPr lang="ja-JP" altLang="en-US" sz="1200" dirty="0">
              <a:latin typeface="DENSO TP 2017 Bold" pitchFamily="34" charset="-128"/>
              <a:ea typeface="DENSO TP 2017 Bold" pitchFamily="34" charset="-128"/>
            </a:endParaRPr>
          </a:p>
          <a:p>
            <a:pPr algn="just">
              <a:lnSpc>
                <a:spcPts val="600"/>
              </a:lnSpc>
            </a:pPr>
            <a:endParaRPr lang="en-US" altLang="ja-JP" sz="1200" dirty="0">
              <a:latin typeface="DENSO TP 2017 Regular" pitchFamily="34" charset="-128"/>
              <a:ea typeface="DENSO TP 2017 Regular" pitchFamily="34" charset="-128"/>
            </a:endParaRPr>
          </a:p>
          <a:p>
            <a:pPr algn="just">
              <a:lnSpc>
                <a:spcPts val="1600"/>
              </a:lnSpc>
            </a:pPr>
            <a:r>
              <a:rPr lang="ja-JP" altLang="en-US" sz="1200" dirty="0">
                <a:latin typeface="DENSO TP 2017 Regular" panose="020B0500000000000000" pitchFamily="34" charset="-128"/>
                <a:ea typeface="DENSO TP 2017 Regular" panose="020B0500000000000000" pitchFamily="34" charset="-128"/>
              </a:rPr>
              <a:t>従業員の人権を尊重し、虐待、体罰、職務上の地位や立場を利用したハラスメントや、人種、民族、出身国籍、信条、宗教、性別、年齢、障がい・傷病の有無、性的指向・性自認、配偶者や子の有無、妊娠等を理由としたあらゆる形態のハラスメントを認めない。</a:t>
            </a:r>
          </a:p>
          <a:p>
            <a:pPr algn="just">
              <a:lnSpc>
                <a:spcPts val="1600"/>
              </a:lnSpc>
              <a:spcBef>
                <a:spcPts val="600"/>
              </a:spcBef>
            </a:pPr>
            <a:endParaRPr lang="en-US" altLang="ja-JP" sz="1200" dirty="0">
              <a:latin typeface="DENSO TP 2017 Regular" panose="020B0500000000000000" pitchFamily="34" charset="-128"/>
              <a:ea typeface="DENSO TP 2017 Regular" panose="020B0500000000000000" pitchFamily="34" charset="-128"/>
            </a:endParaRPr>
          </a:p>
          <a:p>
            <a:pPr algn="just">
              <a:lnSpc>
                <a:spcPts val="1600"/>
              </a:lnSpc>
            </a:pPr>
            <a:r>
              <a:rPr lang="ja-JP" altLang="en-US" sz="1200" b="1" dirty="0">
                <a:latin typeface="DENSO TP 2017 Regular" panose="020B0500000000000000" pitchFamily="34" charset="-128"/>
                <a:ea typeface="DENSO TP 2017 Regular" panose="020B0500000000000000" pitchFamily="34" charset="-128"/>
              </a:rPr>
              <a:t>児童労働の禁止・若年労働者への配慮</a:t>
            </a:r>
            <a:endParaRPr lang="ja-JP" altLang="en-US" sz="1200" dirty="0">
              <a:latin typeface="DENSO TP 2017 Bold" pitchFamily="34" charset="-128"/>
              <a:ea typeface="DENSO TP 2017 Bold" pitchFamily="34" charset="-128"/>
            </a:endParaRPr>
          </a:p>
          <a:p>
            <a:pPr algn="just">
              <a:lnSpc>
                <a:spcPts val="600"/>
              </a:lnSpc>
            </a:pPr>
            <a:endParaRPr lang="en-US" altLang="ja-JP" sz="1200" dirty="0">
              <a:latin typeface="DENSO TP 2017 Regular" pitchFamily="34" charset="-128"/>
              <a:ea typeface="DENSO TP 2017 Regular" pitchFamily="34" charset="-128"/>
            </a:endParaRPr>
          </a:p>
          <a:p>
            <a:pPr marL="92075" indent="-92075" algn="just">
              <a:lnSpc>
                <a:spcPts val="1600"/>
              </a:lnSpc>
            </a:pPr>
            <a:r>
              <a:rPr lang="ja-JP" altLang="en-US" sz="1200" dirty="0">
                <a:latin typeface="DENSO TP 2017 Regular" panose="020B0500000000000000" pitchFamily="34" charset="-128"/>
                <a:ea typeface="DENSO TP 2017 Regular" panose="020B0500000000000000" pitchFamily="34" charset="-128"/>
              </a:rPr>
              <a:t>・就労可能年齢*に達しない児童の労働は認めない。</a:t>
            </a:r>
          </a:p>
          <a:p>
            <a:pPr marL="1255713" indent="-990600" algn="just">
              <a:lnSpc>
                <a:spcPts val="1600"/>
              </a:lnSpc>
            </a:pPr>
            <a:r>
              <a:rPr lang="ja-JP" altLang="en-US" sz="1100" dirty="0">
                <a:latin typeface="DENSO TP 2017 Regular" panose="020B0500000000000000" pitchFamily="34" charset="-128"/>
                <a:ea typeface="DENSO TP 2017 Regular" panose="020B0500000000000000" pitchFamily="34" charset="-128"/>
              </a:rPr>
              <a:t>*就労可能年齢：国際規範で定める就労最低年齢、各国該当法令等による就労最低年齢または</a:t>
            </a:r>
            <a:endParaRPr lang="en-US" altLang="ja-JP" sz="1100" dirty="0">
              <a:latin typeface="DENSO TP 2017 Regular" panose="020B0500000000000000" pitchFamily="34" charset="-128"/>
              <a:ea typeface="DENSO TP 2017 Regular" panose="020B0500000000000000" pitchFamily="34" charset="-128"/>
            </a:endParaRPr>
          </a:p>
          <a:p>
            <a:pPr marL="1255713" algn="just">
              <a:lnSpc>
                <a:spcPts val="1600"/>
              </a:lnSpc>
            </a:pPr>
            <a:r>
              <a:rPr lang="ja-JP" altLang="en-US" sz="1100" dirty="0">
                <a:latin typeface="DENSO TP 2017 Regular" panose="020B0500000000000000" pitchFamily="34" charset="-128"/>
                <a:ea typeface="DENSO TP 2017 Regular" panose="020B0500000000000000" pitchFamily="34" charset="-128"/>
              </a:rPr>
              <a:t>義務教育終了年齢の、いずれか最長の年齢。</a:t>
            </a:r>
          </a:p>
          <a:p>
            <a:pPr marL="182563" indent="-182563" algn="just">
              <a:lnSpc>
                <a:spcPts val="1600"/>
              </a:lnSpc>
              <a:spcBef>
                <a:spcPts val="600"/>
              </a:spcBef>
            </a:pPr>
            <a:r>
              <a:rPr lang="ja-JP" altLang="en-US" sz="1200" dirty="0">
                <a:latin typeface="DENSO TP 2017 Regular" panose="020B0500000000000000" pitchFamily="34" charset="-128"/>
                <a:ea typeface="DENSO TP 2017 Regular" panose="020B0500000000000000" pitchFamily="34" charset="-128"/>
              </a:rPr>
              <a:t>・</a:t>
            </a:r>
            <a:r>
              <a:rPr lang="en-US" altLang="ja-JP" sz="1200" dirty="0">
                <a:latin typeface="DENSO TP 2017 Regular" panose="020B0500000000000000" pitchFamily="34" charset="-128"/>
                <a:ea typeface="DENSO TP 2017 Regular" panose="020B0500000000000000" pitchFamily="34" charset="-128"/>
              </a:rPr>
              <a:t>18 </a:t>
            </a:r>
            <a:r>
              <a:rPr lang="ja-JP" altLang="en-US" sz="1200" dirty="0">
                <a:latin typeface="DENSO TP 2017 Regular" panose="020B0500000000000000" pitchFamily="34" charset="-128"/>
                <a:ea typeface="DENSO TP 2017 Regular" panose="020B0500000000000000" pitchFamily="34" charset="-128"/>
              </a:rPr>
              <a:t>歳未満の若年労働者を健康や安全が損なわれる可能性のある危険業務に従事させない。</a:t>
            </a:r>
            <a:endParaRPr lang="en-US" altLang="ja-JP" sz="1200" dirty="0">
              <a:latin typeface="DENSO TP 2017 Regular" panose="020B0500000000000000" pitchFamily="34" charset="-128"/>
              <a:ea typeface="DENSO TP 2017 Regular" panose="020B0500000000000000" pitchFamily="34" charset="-128"/>
            </a:endParaRPr>
          </a:p>
        </p:txBody>
      </p:sp>
      <p:sp>
        <p:nvSpPr>
          <p:cNvPr id="6" name="テキスト ボックス 5"/>
          <p:cNvSpPr txBox="1"/>
          <p:nvPr/>
        </p:nvSpPr>
        <p:spPr>
          <a:xfrm>
            <a:off x="468263" y="1334477"/>
            <a:ext cx="2196455" cy="300597"/>
          </a:xfrm>
          <a:prstGeom prst="rect">
            <a:avLst/>
          </a:prstGeom>
          <a:noFill/>
        </p:spPr>
        <p:txBody>
          <a:bodyPr wrap="square" lIns="99569" tIns="49785" rIns="99569" bIns="49785" rtlCol="0">
            <a:spAutoFit/>
          </a:bodyPr>
          <a:lstStyle/>
          <a:p>
            <a:r>
              <a:rPr lang="en-US" altLang="ja-JP" sz="1300" spc="300" dirty="0">
                <a:latin typeface="DENSO TP 2017 Bold" pitchFamily="34" charset="-128"/>
                <a:ea typeface="DENSO TP 2017 Bold" pitchFamily="34" charset="-128"/>
              </a:rPr>
              <a:t>2. </a:t>
            </a:r>
            <a:r>
              <a:rPr lang="ja-JP" altLang="en-US" sz="1300" dirty="0">
                <a:latin typeface="DENSO TP 2017 Bold" pitchFamily="34" charset="-128"/>
                <a:ea typeface="DENSO TP 2017 Bold" pitchFamily="34" charset="-128"/>
              </a:rPr>
              <a:t>人権・労働</a:t>
            </a:r>
          </a:p>
        </p:txBody>
      </p:sp>
      <p:sp>
        <p:nvSpPr>
          <p:cNvPr id="10" name="テキスト ボックス 9"/>
          <p:cNvSpPr txBox="1"/>
          <p:nvPr/>
        </p:nvSpPr>
        <p:spPr>
          <a:xfrm>
            <a:off x="468263" y="917327"/>
            <a:ext cx="6985497" cy="377541"/>
          </a:xfrm>
          <a:prstGeom prst="rect">
            <a:avLst/>
          </a:prstGeom>
          <a:noFill/>
        </p:spPr>
        <p:txBody>
          <a:bodyPr wrap="square" lIns="99569" tIns="49785" rIns="99569" bIns="49785" rtlCol="0">
            <a:spAutoFit/>
          </a:bodyPr>
          <a:lstStyle/>
          <a:p>
            <a:r>
              <a:rPr lang="en-US" altLang="ja-JP" sz="1800" dirty="0">
                <a:latin typeface="DENSO TP 2017 Bold" panose="020B0800000000000000" pitchFamily="34" charset="-128"/>
                <a:ea typeface="DENSO TP 2017 Bold" panose="020B0800000000000000" pitchFamily="34" charset="-128"/>
              </a:rPr>
              <a:t>IV. </a:t>
            </a:r>
            <a:r>
              <a:rPr lang="ja-JP" altLang="en-US" sz="1800" dirty="0">
                <a:latin typeface="DENSO TP 2017 Bold" panose="020B0800000000000000" pitchFamily="34" charset="-128"/>
                <a:ea typeface="DENSO TP 2017 Bold" panose="020B0800000000000000" pitchFamily="34" charset="-128"/>
              </a:rPr>
              <a:t>サプライヤー・</a:t>
            </a:r>
            <a:r>
              <a:rPr lang="ja-JP" altLang="en-US" sz="1800" dirty="0">
                <a:latin typeface="DENSO TP 2017 Bold" panose="020B0800000000000000" pitchFamily="34" charset="-128"/>
                <a:ea typeface="DENSO TP 2017 Bold" panose="020B0800000000000000" pitchFamily="34" charset="-128"/>
                <a:cs typeface="Times New Roman" pitchFamily="18" charset="0"/>
              </a:rPr>
              <a:t>サステナビリティ</a:t>
            </a:r>
            <a:r>
              <a:rPr lang="ja-JP" altLang="en-US" sz="1800" dirty="0">
                <a:latin typeface="DENSO TP 2017 Bold" panose="020B0800000000000000" pitchFamily="34" charset="-128"/>
                <a:ea typeface="DENSO TP 2017 Bold" panose="020B0800000000000000" pitchFamily="34" charset="-128"/>
              </a:rPr>
              <a:t>ガイドライン</a:t>
            </a:r>
            <a:endParaRPr lang="ja-JP" altLang="ja-JP" sz="1800" dirty="0">
              <a:latin typeface="DENSO TP 2017 Bold" panose="020B0800000000000000" pitchFamily="34" charset="-128"/>
              <a:ea typeface="DENSO TP 2017 Bold" panose="020B0800000000000000" pitchFamily="34" charset="-128"/>
            </a:endParaRPr>
          </a:p>
        </p:txBody>
      </p:sp>
      <p:sp>
        <p:nvSpPr>
          <p:cNvPr id="9" name="フッター プレースホルダー 1"/>
          <p:cNvSpPr>
            <a:spLocks noGrp="1"/>
          </p:cNvSpPr>
          <p:nvPr>
            <p:ph type="ftr" sz="quarter" idx="11"/>
          </p:nvPr>
        </p:nvSpPr>
        <p:spPr>
          <a:xfrm>
            <a:off x="2583432" y="10315252"/>
            <a:ext cx="2394400" cy="263185"/>
          </a:xfrm>
        </p:spPr>
        <p:txBody>
          <a:bodyPr/>
          <a:lstStyle/>
          <a:p>
            <a:pPr algn="ctr"/>
            <a:r>
              <a:rPr kumimoji="1" lang="en-US" altLang="ja-JP" sz="1200" dirty="0">
                <a:latin typeface="DENSO TP 2017 Regular" pitchFamily="34" charset="-128"/>
                <a:ea typeface="DENSO TP 2017 Regular" pitchFamily="34" charset="-128"/>
              </a:rPr>
              <a:t>7</a:t>
            </a:r>
            <a:endParaRPr kumimoji="1" lang="ja-JP" altLang="en-US" sz="1200" dirty="0">
              <a:latin typeface="DENSO TP 2017 Regular" pitchFamily="34" charset="-128"/>
              <a:ea typeface="DENSO TP 2017 Regular" pitchFamily="34" charset="-128"/>
            </a:endParaRPr>
          </a:p>
        </p:txBody>
      </p:sp>
      <p:pic>
        <p:nvPicPr>
          <p:cNvPr id="11" name="図 10"/>
          <p:cNvPicPr>
            <a:picLocks noChangeAspect="1"/>
          </p:cNvPicPr>
          <p:nvPr/>
        </p:nvPicPr>
        <p:blipFill rotWithShape="1">
          <a:blip r:embed="rId3" cstate="print">
            <a:extLst>
              <a:ext uri="{28A0092B-C50C-407E-A947-70E740481C1C}">
                <a14:useLocalDpi xmlns:a14="http://schemas.microsoft.com/office/drawing/2010/main" val="0"/>
              </a:ext>
            </a:extLst>
          </a:blip>
          <a:srcRect l="36937" t="16988" r="56370" b="69878"/>
          <a:stretch/>
        </p:blipFill>
        <p:spPr>
          <a:xfrm>
            <a:off x="4117543" y="0"/>
            <a:ext cx="697318" cy="972320"/>
          </a:xfrm>
          <a:prstGeom prst="rect">
            <a:avLst/>
          </a:prstGeom>
        </p:spPr>
      </p:pic>
      <p:pic>
        <p:nvPicPr>
          <p:cNvPr id="4" name="図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68863" y="4554612"/>
            <a:ext cx="711970" cy="711970"/>
          </a:xfrm>
          <a:prstGeom prst="rect">
            <a:avLst/>
          </a:prstGeom>
        </p:spPr>
      </p:pic>
    </p:spTree>
    <p:extLst>
      <p:ext uri="{BB962C8B-B14F-4D97-AF65-F5344CB8AC3E}">
        <p14:creationId xmlns:p14="http://schemas.microsoft.com/office/powerpoint/2010/main" val="197118814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6516</TotalTime>
  <Words>4078</Words>
  <Application>Microsoft Office PowerPoint</Application>
  <PresentationFormat>ユーザー設定</PresentationFormat>
  <Paragraphs>312</Paragraphs>
  <Slides>15</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15</vt:i4>
      </vt:variant>
    </vt:vector>
  </HeadingPairs>
  <TitlesOfParts>
    <vt:vector size="23" baseType="lpstr">
      <vt:lpstr>DENSO Sans TP 2017 Bold</vt:lpstr>
      <vt:lpstr>DENSO Sans TP 2017 Regular</vt:lpstr>
      <vt:lpstr>DENSO TP 2017 Bold</vt:lpstr>
      <vt:lpstr>DENSO TP 2017 Regular</vt:lpstr>
      <vt:lpstr>Arial</vt:lpstr>
      <vt:lpstr>Calibri</vt:lpstr>
      <vt:lpstr>Office ​​テーマ</vt:lpstr>
      <vt:lpstr>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株式会社デンソー</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KIYOTAKA MATSUSUE</dc:creator>
  <cp:lastModifiedBy>Toshiko Watanabe (渡辺 敏子)</cp:lastModifiedBy>
  <cp:revision>151</cp:revision>
  <cp:lastPrinted>2017-09-12T04:29:52Z</cp:lastPrinted>
  <dcterms:created xsi:type="dcterms:W3CDTF">2017-09-11T05:07:02Z</dcterms:created>
  <dcterms:modified xsi:type="dcterms:W3CDTF">2025-02-03T03:02:19Z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ed1414a-99f2-46f9-bbe5-740af8d1b502_Enabled">
    <vt:lpwstr>true</vt:lpwstr>
  </property>
  <property fmtid="{D5CDD505-2E9C-101B-9397-08002B2CF9AE}" pid="3" name="MSIP_Label_7ed1414a-99f2-46f9-bbe5-740af8d1b502_SetDate">
    <vt:lpwstr>2025-01-29T00:30:21Z</vt:lpwstr>
  </property>
  <property fmtid="{D5CDD505-2E9C-101B-9397-08002B2CF9AE}" pid="4" name="MSIP_Label_7ed1414a-99f2-46f9-bbe5-740af8d1b502_Method">
    <vt:lpwstr>Standard</vt:lpwstr>
  </property>
  <property fmtid="{D5CDD505-2E9C-101B-9397-08002B2CF9AE}" pid="5" name="MSIP_Label_7ed1414a-99f2-46f9-bbe5-740af8d1b502_Name">
    <vt:lpwstr>G_MIP_Confidential_Standard</vt:lpwstr>
  </property>
  <property fmtid="{D5CDD505-2E9C-101B-9397-08002B2CF9AE}" pid="6" name="MSIP_Label_7ed1414a-99f2-46f9-bbe5-740af8d1b502_SiteId">
    <vt:lpwstr>69405920-b673-4f7c-8845-e124e9d08af2</vt:lpwstr>
  </property>
  <property fmtid="{D5CDD505-2E9C-101B-9397-08002B2CF9AE}" pid="7" name="MSIP_Label_7ed1414a-99f2-46f9-bbe5-740af8d1b502_ActionId">
    <vt:lpwstr>f1388890-4c28-434e-993e-586a06ec15f0</vt:lpwstr>
  </property>
  <property fmtid="{D5CDD505-2E9C-101B-9397-08002B2CF9AE}" pid="8" name="MSIP_Label_7ed1414a-99f2-46f9-bbe5-740af8d1b502_ContentBits">
    <vt:lpwstr>1</vt:lpwstr>
  </property>
  <property fmtid="{D5CDD505-2E9C-101B-9397-08002B2CF9AE}" pid="9" name="ClassificationContentMarkingHeaderLocations">
    <vt:lpwstr>Office ​​テーマ:3\デザインの設定:3</vt:lpwstr>
  </property>
  <property fmtid="{D5CDD505-2E9C-101B-9397-08002B2CF9AE}" pid="10" name="ClassificationContentMarkingHeaderText">
    <vt:lpwstr>CONFIDENTIAL</vt:lpwstr>
  </property>
</Properties>
</file>